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569200" cy="10699750"/>
  <p:notesSz cx="7569200" cy="106997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6922"/>
            <a:ext cx="6433820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91860"/>
            <a:ext cx="5298440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50" b="0" i="0">
                <a:solidFill>
                  <a:srgbClr val="B0B0B0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Administració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-25"/>
              <a:t> </a:t>
            </a:r>
            <a:r>
              <a:rPr dirty="0"/>
              <a:t>justícia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/>
              <a:t>Catalunya</a:t>
            </a:r>
            <a:r>
              <a:rPr dirty="0" spc="-20"/>
              <a:t> </a:t>
            </a:r>
            <a:r>
              <a:rPr dirty="0" b="1">
                <a:latin typeface="Arial"/>
                <a:cs typeface="Arial"/>
              </a:rPr>
              <a:t>·</a:t>
            </a:r>
            <a:r>
              <a:rPr dirty="0" spc="20" b="1">
                <a:latin typeface="Arial"/>
                <a:cs typeface="Arial"/>
              </a:rPr>
              <a:t> </a:t>
            </a:r>
            <a:r>
              <a:rPr dirty="0"/>
              <a:t>Administración</a:t>
            </a:r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/>
              <a:t>Justicia</a:t>
            </a:r>
            <a:r>
              <a:rPr dirty="0" spc="-20"/>
              <a:t> </a:t>
            </a:r>
            <a:r>
              <a:rPr dirty="0"/>
              <a:t>en</a:t>
            </a:r>
            <a:r>
              <a:rPr dirty="0" spc="-20"/>
              <a:t> </a:t>
            </a:r>
            <a:r>
              <a:rPr dirty="0" spc="-10"/>
              <a:t>Cataluña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50" b="0" i="0">
                <a:solidFill>
                  <a:srgbClr val="7E7E7E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Pàgina</a:t>
            </a:r>
            <a:r>
              <a:rPr dirty="0" spc="-20"/>
              <a:t> </a:t>
            </a:r>
            <a:fld id="{81D60167-4931-47E6-BA6A-407CBD079E47}" type="slidenum">
              <a:rPr dirty="0"/>
              <a:t>#</a:t>
            </a:fld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 spc="-50"/>
              <a:t>7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50" b="0" i="0">
                <a:solidFill>
                  <a:srgbClr val="B0B0B0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Administració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-25"/>
              <a:t> </a:t>
            </a:r>
            <a:r>
              <a:rPr dirty="0"/>
              <a:t>justícia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/>
              <a:t>Catalunya</a:t>
            </a:r>
            <a:r>
              <a:rPr dirty="0" spc="-20"/>
              <a:t> </a:t>
            </a:r>
            <a:r>
              <a:rPr dirty="0" b="1">
                <a:latin typeface="Arial"/>
                <a:cs typeface="Arial"/>
              </a:rPr>
              <a:t>·</a:t>
            </a:r>
            <a:r>
              <a:rPr dirty="0" spc="20" b="1">
                <a:latin typeface="Arial"/>
                <a:cs typeface="Arial"/>
              </a:rPr>
              <a:t> </a:t>
            </a:r>
            <a:r>
              <a:rPr dirty="0"/>
              <a:t>Administración</a:t>
            </a:r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/>
              <a:t>Justicia</a:t>
            </a:r>
            <a:r>
              <a:rPr dirty="0" spc="-20"/>
              <a:t> </a:t>
            </a:r>
            <a:r>
              <a:rPr dirty="0"/>
              <a:t>en</a:t>
            </a:r>
            <a:r>
              <a:rPr dirty="0" spc="-20"/>
              <a:t> </a:t>
            </a:r>
            <a:r>
              <a:rPr dirty="0" spc="-10"/>
              <a:t>Cataluña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50" b="0" i="0">
                <a:solidFill>
                  <a:srgbClr val="7E7E7E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Pàgina</a:t>
            </a:r>
            <a:r>
              <a:rPr dirty="0" spc="-20"/>
              <a:t> </a:t>
            </a:r>
            <a:fld id="{81D60167-4931-47E6-BA6A-407CBD079E47}" type="slidenum">
              <a:rPr dirty="0"/>
              <a:t>#</a:t>
            </a:fld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 spc="-50"/>
              <a:t>7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460" y="2460942"/>
            <a:ext cx="3292602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8138" y="2460942"/>
            <a:ext cx="3292602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50" b="0" i="0">
                <a:solidFill>
                  <a:srgbClr val="B0B0B0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Administració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-25"/>
              <a:t> </a:t>
            </a:r>
            <a:r>
              <a:rPr dirty="0"/>
              <a:t>justícia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/>
              <a:t>Catalunya</a:t>
            </a:r>
            <a:r>
              <a:rPr dirty="0" spc="-20"/>
              <a:t> </a:t>
            </a:r>
            <a:r>
              <a:rPr dirty="0" b="1">
                <a:latin typeface="Arial"/>
                <a:cs typeface="Arial"/>
              </a:rPr>
              <a:t>·</a:t>
            </a:r>
            <a:r>
              <a:rPr dirty="0" spc="20" b="1">
                <a:latin typeface="Arial"/>
                <a:cs typeface="Arial"/>
              </a:rPr>
              <a:t> </a:t>
            </a:r>
            <a:r>
              <a:rPr dirty="0"/>
              <a:t>Administración</a:t>
            </a:r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/>
              <a:t>Justicia</a:t>
            </a:r>
            <a:r>
              <a:rPr dirty="0" spc="-20"/>
              <a:t> </a:t>
            </a:r>
            <a:r>
              <a:rPr dirty="0"/>
              <a:t>en</a:t>
            </a:r>
            <a:r>
              <a:rPr dirty="0" spc="-20"/>
              <a:t> </a:t>
            </a:r>
            <a:r>
              <a:rPr dirty="0" spc="-10"/>
              <a:t>Cataluña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50" b="0" i="0">
                <a:solidFill>
                  <a:srgbClr val="7E7E7E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Pàgina</a:t>
            </a:r>
            <a:r>
              <a:rPr dirty="0" spc="-20"/>
              <a:t> </a:t>
            </a:r>
            <a:fld id="{81D60167-4931-47E6-BA6A-407CBD079E47}" type="slidenum">
              <a:rPr dirty="0"/>
              <a:t>#</a:t>
            </a:fld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 spc="-50"/>
              <a:t>7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50" b="0" i="0">
                <a:solidFill>
                  <a:srgbClr val="B0B0B0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Administració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-25"/>
              <a:t> </a:t>
            </a:r>
            <a:r>
              <a:rPr dirty="0"/>
              <a:t>justícia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/>
              <a:t>Catalunya</a:t>
            </a:r>
            <a:r>
              <a:rPr dirty="0" spc="-20"/>
              <a:t> </a:t>
            </a:r>
            <a:r>
              <a:rPr dirty="0" b="1">
                <a:latin typeface="Arial"/>
                <a:cs typeface="Arial"/>
              </a:rPr>
              <a:t>·</a:t>
            </a:r>
            <a:r>
              <a:rPr dirty="0" spc="20" b="1">
                <a:latin typeface="Arial"/>
                <a:cs typeface="Arial"/>
              </a:rPr>
              <a:t> </a:t>
            </a:r>
            <a:r>
              <a:rPr dirty="0"/>
              <a:t>Administración</a:t>
            </a:r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/>
              <a:t>Justicia</a:t>
            </a:r>
            <a:r>
              <a:rPr dirty="0" spc="-20"/>
              <a:t> </a:t>
            </a:r>
            <a:r>
              <a:rPr dirty="0"/>
              <a:t>en</a:t>
            </a:r>
            <a:r>
              <a:rPr dirty="0" spc="-20"/>
              <a:t> </a:t>
            </a:r>
            <a:r>
              <a:rPr dirty="0" spc="-10"/>
              <a:t>Cataluña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50" b="0" i="0">
                <a:solidFill>
                  <a:srgbClr val="7E7E7E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Pàgina</a:t>
            </a:r>
            <a:r>
              <a:rPr dirty="0" spc="-20"/>
              <a:t> </a:t>
            </a:r>
            <a:fld id="{81D60167-4931-47E6-BA6A-407CBD079E47}" type="slidenum">
              <a:rPr dirty="0"/>
              <a:t>#</a:t>
            </a:fld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 spc="-50"/>
              <a:t>7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50" b="0" i="0">
                <a:solidFill>
                  <a:srgbClr val="B0B0B0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Administració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-25"/>
              <a:t> </a:t>
            </a:r>
            <a:r>
              <a:rPr dirty="0"/>
              <a:t>justícia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/>
              <a:t>Catalunya</a:t>
            </a:r>
            <a:r>
              <a:rPr dirty="0" spc="-20"/>
              <a:t> </a:t>
            </a:r>
            <a:r>
              <a:rPr dirty="0" b="1">
                <a:latin typeface="Arial"/>
                <a:cs typeface="Arial"/>
              </a:rPr>
              <a:t>·</a:t>
            </a:r>
            <a:r>
              <a:rPr dirty="0" spc="20" b="1">
                <a:latin typeface="Arial"/>
                <a:cs typeface="Arial"/>
              </a:rPr>
              <a:t> </a:t>
            </a:r>
            <a:r>
              <a:rPr dirty="0"/>
              <a:t>Administración</a:t>
            </a:r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/>
              <a:t>Justicia</a:t>
            </a:r>
            <a:r>
              <a:rPr dirty="0" spc="-20"/>
              <a:t> </a:t>
            </a:r>
            <a:r>
              <a:rPr dirty="0"/>
              <a:t>en</a:t>
            </a:r>
            <a:r>
              <a:rPr dirty="0" spc="-20"/>
              <a:t> </a:t>
            </a:r>
            <a:r>
              <a:rPr dirty="0" spc="-10"/>
              <a:t>Cataluña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50" b="0" i="0">
                <a:solidFill>
                  <a:srgbClr val="7E7E7E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Pàgina</a:t>
            </a:r>
            <a:r>
              <a:rPr dirty="0" spc="-20"/>
              <a:t> </a:t>
            </a:r>
            <a:fld id="{81D60167-4931-47E6-BA6A-407CBD079E47}" type="slidenum">
              <a:rPr dirty="0"/>
              <a:t>#</a:t>
            </a:fld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 spc="-50"/>
              <a:t>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990"/>
            <a:ext cx="6812280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60942"/>
            <a:ext cx="6812280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985517" y="10251021"/>
            <a:ext cx="3750310" cy="236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50" b="0" i="0">
                <a:solidFill>
                  <a:srgbClr val="B0B0B0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Administració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-25"/>
              <a:t> </a:t>
            </a:r>
            <a:r>
              <a:rPr dirty="0"/>
              <a:t>justícia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/>
              <a:t>Catalunya</a:t>
            </a:r>
            <a:r>
              <a:rPr dirty="0" spc="-20"/>
              <a:t> </a:t>
            </a:r>
            <a:r>
              <a:rPr dirty="0" b="1">
                <a:latin typeface="Arial"/>
                <a:cs typeface="Arial"/>
              </a:rPr>
              <a:t>·</a:t>
            </a:r>
            <a:r>
              <a:rPr dirty="0" spc="20" b="1">
                <a:latin typeface="Arial"/>
                <a:cs typeface="Arial"/>
              </a:rPr>
              <a:t> </a:t>
            </a:r>
            <a:r>
              <a:rPr dirty="0"/>
              <a:t>Administración</a:t>
            </a:r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/>
              <a:t>Justicia</a:t>
            </a:r>
            <a:r>
              <a:rPr dirty="0" spc="-20"/>
              <a:t> </a:t>
            </a:r>
            <a:r>
              <a:rPr dirty="0"/>
              <a:t>en</a:t>
            </a:r>
            <a:r>
              <a:rPr dirty="0" spc="-20"/>
              <a:t> </a:t>
            </a:r>
            <a:r>
              <a:rPr dirty="0" spc="-10"/>
              <a:t>Cataluña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460" y="9950768"/>
            <a:ext cx="1740916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482588" y="10297335"/>
            <a:ext cx="533400" cy="117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0" b="0" i="0">
                <a:solidFill>
                  <a:srgbClr val="7E7E7E"/>
                </a:solidFill>
                <a:latin typeface="Arial MT"/>
                <a:cs typeface="Arial MT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Pàgina</a:t>
            </a:r>
            <a:r>
              <a:rPr dirty="0" spc="-20"/>
              <a:t> </a:t>
            </a:r>
            <a:fld id="{81D60167-4931-47E6-BA6A-407CBD079E47}" type="slidenum">
              <a:rPr dirty="0"/>
              <a:t>#</a:t>
            </a:fld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 spc="-50"/>
              <a:t>7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157983" y="64007"/>
            <a:ext cx="3240405" cy="304800"/>
          </a:xfrm>
          <a:prstGeom prst="rect">
            <a:avLst/>
          </a:prstGeom>
          <a:ln w="6096">
            <a:solidFill>
              <a:srgbClr val="FF0000"/>
            </a:solidFill>
          </a:ln>
        </p:spPr>
        <p:txBody>
          <a:bodyPr wrap="square" lIns="0" tIns="13335" rIns="0" bIns="0" rtlCol="0" vert="horz">
            <a:spAutoFit/>
          </a:bodyPr>
          <a:lstStyle/>
          <a:p>
            <a:pPr algn="r" marR="37465">
              <a:lnSpc>
                <a:spcPct val="100000"/>
              </a:lnSpc>
              <a:spcBef>
                <a:spcPts val="105"/>
              </a:spcBef>
            </a:pPr>
            <a:r>
              <a:rPr dirty="0" sz="900" spc="-10" b="1">
                <a:solidFill>
                  <a:srgbClr val="FF0000"/>
                </a:solidFill>
                <a:latin typeface="Verdana"/>
                <a:cs typeface="Verdana"/>
              </a:rPr>
              <a:t>05-07-</a:t>
            </a:r>
            <a:r>
              <a:rPr dirty="0" sz="900" spc="-20" b="1">
                <a:solidFill>
                  <a:srgbClr val="FF0000"/>
                </a:solidFill>
                <a:latin typeface="Verdana"/>
                <a:cs typeface="Verdana"/>
              </a:rPr>
              <a:t>2023</a:t>
            </a:r>
            <a:endParaRPr sz="900">
              <a:latin typeface="Verdana"/>
              <a:cs typeface="Verdana"/>
            </a:endParaRPr>
          </a:p>
          <a:p>
            <a:pPr algn="r" marR="50800">
              <a:lnSpc>
                <a:spcPct val="100000"/>
              </a:lnSpc>
              <a:spcBef>
                <a:spcPts val="105"/>
              </a:spcBef>
            </a:pPr>
            <a:r>
              <a:rPr dirty="0" sz="700" spc="-20">
                <a:latin typeface="Verdana"/>
                <a:cs typeface="Verdana"/>
              </a:rPr>
              <a:t>1/10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92682" y="1092453"/>
            <a:ext cx="4975225" cy="676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95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JUZGADO</a:t>
            </a:r>
            <a:r>
              <a:rPr dirty="0" sz="1100" spc="9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DE</a:t>
            </a:r>
            <a:r>
              <a:rPr dirty="0" sz="1100" spc="8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LO</a:t>
            </a:r>
            <a:r>
              <a:rPr dirty="0" sz="1100" spc="10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CONTENCIOSO</a:t>
            </a:r>
            <a:r>
              <a:rPr dirty="0" sz="1100" spc="12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ADMINISTRATIVO</a:t>
            </a:r>
            <a:r>
              <a:rPr dirty="0" sz="1100" spc="12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16</a:t>
            </a:r>
            <a:r>
              <a:rPr dirty="0" sz="1100" spc="10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DE</a:t>
            </a:r>
            <a:r>
              <a:rPr dirty="0" sz="1100" spc="10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BARCELONA</a:t>
            </a:r>
            <a:endParaRPr sz="1100">
              <a:latin typeface="Arial"/>
              <a:cs typeface="Arial"/>
            </a:endParaRPr>
          </a:p>
          <a:p>
            <a:pPr marL="12700" marR="2819400">
              <a:lnSpc>
                <a:spcPct val="95900"/>
              </a:lnSpc>
              <a:spcBef>
                <a:spcPts val="35"/>
              </a:spcBef>
            </a:pPr>
            <a:r>
              <a:rPr dirty="0" sz="1100">
                <a:latin typeface="Arial MT"/>
                <a:cs typeface="Arial MT"/>
              </a:rPr>
              <a:t>Avda</a:t>
            </a:r>
            <a:r>
              <a:rPr dirty="0" sz="1100" spc="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les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Corts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Catalanes,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111 </a:t>
            </a:r>
            <a:r>
              <a:rPr dirty="0" sz="1100">
                <a:latin typeface="Arial MT"/>
                <a:cs typeface="Arial MT"/>
              </a:rPr>
              <a:t>Ciutat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Justícia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(Edifici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 spc="-50">
                <a:latin typeface="Arial MT"/>
                <a:cs typeface="Arial MT"/>
              </a:rPr>
              <a:t>) </a:t>
            </a:r>
            <a:r>
              <a:rPr dirty="0" sz="1100" spc="-10">
                <a:latin typeface="Arial MT"/>
                <a:cs typeface="Arial MT"/>
              </a:rPr>
              <a:t>Barcelona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392682" y="1894077"/>
            <a:ext cx="131127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10" b="1">
                <a:latin typeface="Arial"/>
                <a:cs typeface="Arial"/>
              </a:rPr>
              <a:t>PROCEDIMIENTO: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511422" y="1894077"/>
            <a:ext cx="2927350" cy="304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305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PROCEDIMIENTO</a:t>
            </a:r>
            <a:r>
              <a:rPr dirty="0" sz="1100" spc="9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ABREVIADO</a:t>
            </a:r>
            <a:r>
              <a:rPr dirty="0" sz="1100" spc="8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3XX/2020</a:t>
            </a:r>
            <a:r>
              <a:rPr dirty="0" sz="1100" spc="85" b="1">
                <a:latin typeface="Arial"/>
                <a:cs typeface="Arial"/>
              </a:rPr>
              <a:t> </a:t>
            </a:r>
            <a:r>
              <a:rPr dirty="0" sz="1100" spc="-50" b="1">
                <a:latin typeface="Arial"/>
                <a:cs typeface="Arial"/>
              </a:rPr>
              <a:t>B</a:t>
            </a:r>
            <a:endParaRPr sz="1100">
              <a:latin typeface="Arial"/>
              <a:cs typeface="Arial"/>
            </a:endParaRPr>
          </a:p>
          <a:p>
            <a:pPr marL="17145">
              <a:lnSpc>
                <a:spcPts val="885"/>
              </a:lnSpc>
            </a:pPr>
            <a:r>
              <a:rPr dirty="0" sz="750" spc="-10">
                <a:latin typeface="Arial MT"/>
                <a:cs typeface="Arial MT"/>
              </a:rPr>
              <a:t>URBANISMO</a:t>
            </a:r>
            <a:endParaRPr sz="750">
              <a:latin typeface="Arial MT"/>
              <a:cs typeface="Arial MT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392682" y="2322321"/>
            <a:ext cx="1224915" cy="515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95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PARTE</a:t>
            </a:r>
            <a:r>
              <a:rPr dirty="0" sz="1100" spc="7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ACTORA:</a:t>
            </a:r>
            <a:endParaRPr sz="1100">
              <a:latin typeface="Arial"/>
              <a:cs typeface="Arial"/>
            </a:endParaRPr>
          </a:p>
          <a:p>
            <a:pPr marL="12700" marR="365760">
              <a:lnSpc>
                <a:spcPts val="1260"/>
              </a:lnSpc>
              <a:spcBef>
                <a:spcPts val="70"/>
              </a:spcBef>
            </a:pPr>
            <a:r>
              <a:rPr dirty="0" sz="1100" spc="-10" b="1">
                <a:latin typeface="Arial"/>
                <a:cs typeface="Arial"/>
              </a:rPr>
              <a:t>Procurador: Letrada: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511422" y="2322321"/>
            <a:ext cx="1236345" cy="515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95"/>
              </a:lnSpc>
              <a:spcBef>
                <a:spcPts val="100"/>
              </a:spcBef>
            </a:pPr>
            <a:r>
              <a:rPr dirty="0" sz="1100" spc="-10" b="1">
                <a:latin typeface="Arial"/>
                <a:cs typeface="Arial"/>
              </a:rPr>
              <a:t>XXXXXXXXXXXX</a:t>
            </a:r>
            <a:endParaRPr sz="1100">
              <a:latin typeface="Arial"/>
              <a:cs typeface="Arial"/>
            </a:endParaRPr>
          </a:p>
          <a:p>
            <a:pPr marL="12700" marR="5080">
              <a:lnSpc>
                <a:spcPts val="1260"/>
              </a:lnSpc>
              <a:spcBef>
                <a:spcPts val="70"/>
              </a:spcBef>
            </a:pPr>
            <a:r>
              <a:rPr dirty="0" sz="1100">
                <a:latin typeface="Arial MT"/>
                <a:cs typeface="Arial MT"/>
              </a:rPr>
              <a:t>Álvaro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Ferrer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Pons </a:t>
            </a:r>
            <a:r>
              <a:rPr dirty="0" sz="1100">
                <a:latin typeface="Arial MT"/>
                <a:cs typeface="Arial MT"/>
              </a:rPr>
              <a:t>Mar</a:t>
            </a:r>
            <a:r>
              <a:rPr dirty="0" sz="1100" spc="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Berenguer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392682" y="2965449"/>
            <a:ext cx="1593215" cy="515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9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PARTE</a:t>
            </a:r>
            <a:r>
              <a:rPr dirty="0" sz="1100" spc="29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DEMANDADA: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265"/>
              </a:lnSpc>
            </a:pPr>
            <a:r>
              <a:rPr dirty="0" sz="1100" spc="-10" b="1">
                <a:latin typeface="Arial"/>
                <a:cs typeface="Arial"/>
              </a:rPr>
              <a:t>Procurador: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ts val="1295"/>
              </a:lnSpc>
            </a:pPr>
            <a:r>
              <a:rPr dirty="0" sz="1100" b="1">
                <a:latin typeface="Arial"/>
                <a:cs typeface="Arial"/>
              </a:rPr>
              <a:t>Letrada</a:t>
            </a:r>
            <a:r>
              <a:rPr dirty="0" sz="1100" spc="7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Consistorial: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511422" y="2965449"/>
            <a:ext cx="2353310" cy="515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9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AYUNTAMIENTO</a:t>
            </a:r>
            <a:r>
              <a:rPr dirty="0" sz="1100" spc="13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DE</a:t>
            </a:r>
            <a:r>
              <a:rPr dirty="0" sz="1100" spc="9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BARCELONA</a:t>
            </a:r>
            <a:endParaRPr sz="1100">
              <a:latin typeface="Arial"/>
              <a:cs typeface="Arial"/>
            </a:endParaRPr>
          </a:p>
          <a:p>
            <a:pPr marL="12700" marR="1152525">
              <a:lnSpc>
                <a:spcPts val="1270"/>
              </a:lnSpc>
              <a:spcBef>
                <a:spcPts val="60"/>
              </a:spcBef>
            </a:pPr>
            <a:r>
              <a:rPr dirty="0" sz="1100">
                <a:latin typeface="Arial MT"/>
                <a:cs typeface="Arial MT"/>
              </a:rPr>
              <a:t>Jesús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Sanz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López </a:t>
            </a:r>
            <a:r>
              <a:rPr dirty="0" sz="1100" spc="-10">
                <a:latin typeface="Arial MT"/>
                <a:cs typeface="Arial MT"/>
              </a:rPr>
              <a:t>XXXXXXXXXX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392682" y="3936618"/>
            <a:ext cx="5218430" cy="49491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2540">
              <a:lnSpc>
                <a:spcPct val="100000"/>
              </a:lnSpc>
              <a:spcBef>
                <a:spcPts val="95"/>
              </a:spcBef>
            </a:pPr>
            <a:r>
              <a:rPr dirty="0" sz="2450" b="1">
                <a:latin typeface="Arial"/>
                <a:cs typeface="Arial"/>
              </a:rPr>
              <a:t>SENTENCIA</a:t>
            </a:r>
            <a:r>
              <a:rPr dirty="0" sz="2450" spc="-13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200/2023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30"/>
              </a:spcBef>
            </a:pP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Barcelona,</a:t>
            </a:r>
            <a:r>
              <a:rPr dirty="0" sz="1100" spc="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4</a:t>
            </a:r>
            <a:r>
              <a:rPr dirty="0" sz="1100" spc="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julio</a:t>
            </a:r>
            <a:r>
              <a:rPr dirty="0" sz="1100" spc="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0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2023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2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1020"/>
              </a:spcBef>
            </a:pPr>
            <a:r>
              <a:rPr dirty="0" sz="1500" b="1">
                <a:latin typeface="Arial"/>
                <a:cs typeface="Arial"/>
              </a:rPr>
              <a:t>ANTECEDENTES</a:t>
            </a:r>
            <a:r>
              <a:rPr dirty="0" sz="1500" spc="-3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DE</a:t>
            </a:r>
            <a:r>
              <a:rPr dirty="0" sz="1500" spc="-45" b="1">
                <a:latin typeface="Arial"/>
                <a:cs typeface="Arial"/>
              </a:rPr>
              <a:t> </a:t>
            </a:r>
            <a:r>
              <a:rPr dirty="0" sz="1500" spc="-20" b="1">
                <a:latin typeface="Arial"/>
                <a:cs typeface="Arial"/>
              </a:rPr>
              <a:t>HECHO</a:t>
            </a:r>
            <a:endParaRPr sz="1500">
              <a:latin typeface="Arial"/>
              <a:cs typeface="Arial"/>
            </a:endParaRPr>
          </a:p>
          <a:p>
            <a:pPr algn="just" marL="12700" marR="6985" indent="168910">
              <a:lnSpc>
                <a:spcPct val="96100"/>
              </a:lnSpc>
              <a:spcBef>
                <a:spcPts val="1255"/>
              </a:spcBef>
            </a:pPr>
            <a:r>
              <a:rPr dirty="0" sz="1100" b="1">
                <a:latin typeface="Arial"/>
                <a:cs typeface="Arial"/>
              </a:rPr>
              <a:t>PRIMERO.</a:t>
            </a:r>
            <a:r>
              <a:rPr dirty="0" sz="1100" spc="30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DEMANDA.</a:t>
            </a:r>
            <a:r>
              <a:rPr dirty="0" sz="1100" spc="325" b="1">
                <a:latin typeface="Arial"/>
                <a:cs typeface="Arial"/>
              </a:rPr>
              <a:t> </a:t>
            </a:r>
            <a:r>
              <a:rPr dirty="0" sz="1100">
                <a:latin typeface="Arial MT"/>
                <a:cs typeface="Arial MT"/>
              </a:rPr>
              <a:t>Por</a:t>
            </a:r>
            <a:r>
              <a:rPr dirty="0" sz="1100" spc="2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2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representación</a:t>
            </a:r>
            <a:r>
              <a:rPr dirty="0" sz="1100" spc="2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procesal</a:t>
            </a:r>
            <a:r>
              <a:rPr dirty="0" sz="1100" spc="3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1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XXXXXXXXXXX </a:t>
            </a:r>
            <a:r>
              <a:rPr dirty="0" sz="1100">
                <a:latin typeface="Arial MT"/>
                <a:cs typeface="Arial MT"/>
              </a:rPr>
              <a:t>se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interpuso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presente</a:t>
            </a:r>
            <a:r>
              <a:rPr dirty="0" sz="1100" spc="1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recurso</a:t>
            </a:r>
            <a:r>
              <a:rPr dirty="0" sz="1100" spc="1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contencioso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administrativo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contra</a:t>
            </a:r>
            <a:r>
              <a:rPr dirty="0" sz="1100" spc="1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7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resolución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Ayuntamiento</a:t>
            </a:r>
            <a:r>
              <a:rPr dirty="0" sz="1100" spc="3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Barcelona</a:t>
            </a:r>
            <a:r>
              <a:rPr dirty="0" sz="1100" spc="3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28</a:t>
            </a:r>
            <a:r>
              <a:rPr dirty="0" sz="1100" spc="3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febrero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2020</a:t>
            </a:r>
            <a:r>
              <a:rPr dirty="0" sz="1100" spc="3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desestima</a:t>
            </a:r>
            <a:r>
              <a:rPr dirty="0" sz="1100" spc="34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el </a:t>
            </a:r>
            <a:r>
              <a:rPr dirty="0" sz="1100">
                <a:latin typeface="Arial MT"/>
                <a:cs typeface="Arial MT"/>
              </a:rPr>
              <a:t>recurso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alzada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contra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resolución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29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octubre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2019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Gerente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de </a:t>
            </a:r>
            <a:r>
              <a:rPr dirty="0" sz="1100">
                <a:latin typeface="Arial MT"/>
                <a:cs typeface="Arial MT"/>
              </a:rPr>
              <a:t>Distrito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inadmisión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comunicación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previa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actividad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vivienda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uso </a:t>
            </a:r>
            <a:r>
              <a:rPr dirty="0" sz="1100">
                <a:latin typeface="Arial MT"/>
                <a:cs typeface="Arial MT"/>
              </a:rPr>
              <a:t>turístico</a:t>
            </a:r>
            <a:r>
              <a:rPr dirty="0" sz="1100" spc="2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2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25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piso</a:t>
            </a:r>
            <a:r>
              <a:rPr dirty="0" sz="1100" spc="2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sito</a:t>
            </a:r>
            <a:r>
              <a:rPr dirty="0" sz="1100" spc="25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2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C/</a:t>
            </a:r>
            <a:r>
              <a:rPr dirty="0" sz="1100" spc="2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Marià</a:t>
            </a:r>
            <a:r>
              <a:rPr dirty="0" sz="1100" spc="2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Aguiló</a:t>
            </a:r>
            <a:r>
              <a:rPr dirty="0" sz="1100" spc="2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94</a:t>
            </a:r>
            <a:r>
              <a:rPr dirty="0" sz="1100" spc="2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XXXXª</a:t>
            </a:r>
            <a:r>
              <a:rPr dirty="0" sz="1100" spc="2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(expediente</a:t>
            </a:r>
            <a:r>
              <a:rPr dirty="0" sz="1100" spc="2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10-</a:t>
            </a:r>
            <a:r>
              <a:rPr dirty="0" sz="1100" spc="-10">
                <a:latin typeface="Arial MT"/>
                <a:cs typeface="Arial MT"/>
              </a:rPr>
              <a:t>IU2019- 1XXX)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Arial MT"/>
              <a:cs typeface="Arial MT"/>
            </a:endParaRPr>
          </a:p>
          <a:p>
            <a:pPr algn="just" marL="12700" marR="9525" indent="168910">
              <a:lnSpc>
                <a:spcPts val="1260"/>
              </a:lnSpc>
            </a:pPr>
            <a:r>
              <a:rPr dirty="0" sz="1100">
                <a:latin typeface="Arial MT"/>
                <a:cs typeface="Arial MT"/>
              </a:rPr>
              <a:t>Se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tramitan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los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presentes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autos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según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</a:t>
            </a:r>
            <a:r>
              <a:rPr dirty="0" sz="1100" spc="3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dispuesto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para</a:t>
            </a:r>
            <a:r>
              <a:rPr dirty="0" sz="1100" spc="3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procedimiento </a:t>
            </a:r>
            <a:r>
              <a:rPr dirty="0" sz="1100">
                <a:latin typeface="Arial MT"/>
                <a:cs typeface="Arial MT"/>
              </a:rPr>
              <a:t>abreviado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1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vigente</a:t>
            </a:r>
            <a:r>
              <a:rPr dirty="0" sz="1100" spc="1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Ley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29/1998,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reguladora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Jurisdicción</a:t>
            </a:r>
            <a:r>
              <a:rPr dirty="0" sz="1100" spc="15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Contencioso Administrativa.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Arial MT"/>
              <a:cs typeface="Arial MT"/>
            </a:endParaRPr>
          </a:p>
          <a:p>
            <a:pPr algn="just" marL="12700" marR="5080" indent="168910">
              <a:lnSpc>
                <a:spcPct val="96200"/>
              </a:lnSpc>
              <a:spcBef>
                <a:spcPts val="5"/>
              </a:spcBef>
            </a:pPr>
            <a:r>
              <a:rPr dirty="0" sz="1100" b="1">
                <a:latin typeface="Arial"/>
                <a:cs typeface="Arial"/>
              </a:rPr>
              <a:t>SEGUNDO.</a:t>
            </a:r>
            <a:r>
              <a:rPr dirty="0" sz="1100" spc="38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CONTESTACIÓN.</a:t>
            </a:r>
            <a:r>
              <a:rPr dirty="0" sz="1100" spc="395" b="1">
                <a:latin typeface="Arial"/>
                <a:cs typeface="Arial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3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demanda</a:t>
            </a:r>
            <a:r>
              <a:rPr dirty="0" sz="1100" spc="3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</a:t>
            </a:r>
            <a:r>
              <a:rPr dirty="0" sz="1100" spc="3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dio</a:t>
            </a:r>
            <a:r>
              <a:rPr dirty="0" sz="1100" spc="3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traslado</a:t>
            </a:r>
            <a:r>
              <a:rPr dirty="0" sz="1100" spc="3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3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37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parte </a:t>
            </a:r>
            <a:r>
              <a:rPr dirty="0" sz="1100">
                <a:latin typeface="Arial MT"/>
                <a:cs typeface="Arial MT"/>
              </a:rPr>
              <a:t>demandada</a:t>
            </a:r>
            <a:r>
              <a:rPr dirty="0" sz="1100" spc="3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3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presentó</a:t>
            </a:r>
            <a:r>
              <a:rPr dirty="0" sz="1100" spc="3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escrito</a:t>
            </a:r>
            <a:r>
              <a:rPr dirty="0" sz="1100" spc="3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contestación</a:t>
            </a:r>
            <a:r>
              <a:rPr dirty="0" sz="1100" spc="3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oponiéndose</a:t>
            </a:r>
            <a:r>
              <a:rPr dirty="0" sz="1100" spc="3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3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30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demanda </a:t>
            </a:r>
            <a:r>
              <a:rPr dirty="0" sz="1100">
                <a:latin typeface="Arial MT"/>
                <a:cs typeface="Arial MT"/>
              </a:rPr>
              <a:t>formulada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adverso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virtud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los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hechos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fundamentos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constan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su </a:t>
            </a:r>
            <a:r>
              <a:rPr dirty="0" sz="1100">
                <a:latin typeface="Arial MT"/>
                <a:cs typeface="Arial MT"/>
              </a:rPr>
              <a:t>escrito,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defendiendo</a:t>
            </a:r>
            <a:r>
              <a:rPr dirty="0" sz="1100" spc="1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validez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acto</a:t>
            </a:r>
            <a:r>
              <a:rPr dirty="0" sz="1100" spc="1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administrativo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impugnado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interesando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desestimación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15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recurso.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Arial MT"/>
              <a:cs typeface="Arial MT"/>
            </a:endParaRPr>
          </a:p>
          <a:p>
            <a:pPr algn="just" marL="12700" marR="7620" indent="168910">
              <a:lnSpc>
                <a:spcPct val="96100"/>
              </a:lnSpc>
            </a:pPr>
            <a:r>
              <a:rPr dirty="0" sz="1100">
                <a:latin typeface="Arial MT"/>
                <a:cs typeface="Arial MT"/>
              </a:rPr>
              <a:t>Se</a:t>
            </a:r>
            <a:r>
              <a:rPr dirty="0" sz="1100" spc="1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practicó</a:t>
            </a:r>
            <a:r>
              <a:rPr dirty="0" sz="1100" spc="1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como</a:t>
            </a:r>
            <a:r>
              <a:rPr dirty="0" sz="1100" spc="2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prueba</a:t>
            </a:r>
            <a:r>
              <a:rPr dirty="0" sz="1100" spc="1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2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documental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acompañada</a:t>
            </a:r>
            <a:r>
              <a:rPr dirty="0" sz="1100" spc="2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junto</a:t>
            </a:r>
            <a:r>
              <a:rPr dirty="0" sz="1100" spc="2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2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los</a:t>
            </a:r>
            <a:r>
              <a:rPr dirty="0" sz="1100" spc="20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escritos</a:t>
            </a:r>
            <a:r>
              <a:rPr dirty="0" sz="1100" spc="21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de </a:t>
            </a:r>
            <a:r>
              <a:rPr dirty="0" sz="1100">
                <a:latin typeface="Arial MT"/>
                <a:cs typeface="Arial MT"/>
              </a:rPr>
              <a:t>demanda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contestación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así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como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obrante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expediente</a:t>
            </a:r>
            <a:r>
              <a:rPr dirty="0" sz="1100" spc="1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administrativo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sin </a:t>
            </a:r>
            <a:r>
              <a:rPr dirty="0" sz="1100">
                <a:latin typeface="Arial MT"/>
                <a:cs typeface="Arial MT"/>
              </a:rPr>
              <a:t>necesidad</a:t>
            </a:r>
            <a:r>
              <a:rPr dirty="0" sz="1100" spc="4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4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celebrar</a:t>
            </a:r>
            <a:r>
              <a:rPr dirty="0" sz="1100" spc="4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vista.</a:t>
            </a:r>
            <a:r>
              <a:rPr dirty="0" sz="1100" spc="4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Tras</a:t>
            </a:r>
            <a:r>
              <a:rPr dirty="0" sz="1100" spc="4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4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práctica</a:t>
            </a:r>
            <a:r>
              <a:rPr dirty="0" sz="1100" spc="4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4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las</a:t>
            </a:r>
            <a:r>
              <a:rPr dirty="0" sz="1100" spc="43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pruebas</a:t>
            </a:r>
            <a:r>
              <a:rPr dirty="0" sz="1100" spc="4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propuestas</a:t>
            </a:r>
            <a:r>
              <a:rPr dirty="0" sz="1100" spc="440">
                <a:latin typeface="Arial MT"/>
                <a:cs typeface="Arial MT"/>
              </a:rPr>
              <a:t> </a:t>
            </a:r>
            <a:r>
              <a:rPr dirty="0" sz="1100" spc="-50">
                <a:latin typeface="Arial MT"/>
                <a:cs typeface="Arial MT"/>
              </a:rPr>
              <a:t>y </a:t>
            </a:r>
            <a:r>
              <a:rPr dirty="0" sz="1100">
                <a:latin typeface="Arial MT"/>
                <a:cs typeface="Arial MT"/>
              </a:rPr>
              <a:t>admitidas,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los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autos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declaran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conclusos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vistos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para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sentencia.</a:t>
            </a:r>
            <a:endParaRPr sz="1100">
              <a:latin typeface="Arial MT"/>
              <a:cs typeface="Arial MT"/>
            </a:endParaRPr>
          </a:p>
        </p:txBody>
      </p:sp>
      <p:pic>
        <p:nvPicPr>
          <p:cNvPr id="11" name="object 11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9160" y="9771888"/>
            <a:ext cx="477012" cy="548640"/>
          </a:xfrm>
          <a:prstGeom prst="rect">
            <a:avLst/>
          </a:prstGeom>
        </p:spPr>
      </p:pic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92456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Administració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-25"/>
              <a:t> </a:t>
            </a:r>
            <a:r>
              <a:rPr dirty="0"/>
              <a:t>justícia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/>
              <a:t>Catalunya</a:t>
            </a:r>
            <a:r>
              <a:rPr dirty="0" spc="-20"/>
              <a:t> </a:t>
            </a:r>
            <a:r>
              <a:rPr dirty="0" b="1">
                <a:latin typeface="Arial"/>
                <a:cs typeface="Arial"/>
              </a:rPr>
              <a:t>·</a:t>
            </a:r>
            <a:r>
              <a:rPr dirty="0" spc="20" b="1">
                <a:latin typeface="Arial"/>
                <a:cs typeface="Arial"/>
              </a:rPr>
              <a:t> </a:t>
            </a:r>
            <a:r>
              <a:rPr dirty="0"/>
              <a:t>Administración</a:t>
            </a:r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/>
              <a:t>Justicia</a:t>
            </a:r>
            <a:r>
              <a:rPr dirty="0" spc="-20"/>
              <a:t> </a:t>
            </a:r>
            <a:r>
              <a:rPr dirty="0"/>
              <a:t>en</a:t>
            </a:r>
            <a:r>
              <a:rPr dirty="0" spc="-20"/>
              <a:t> </a:t>
            </a:r>
            <a:r>
              <a:rPr dirty="0" spc="-10"/>
              <a:t>Cataluña</a:t>
            </a:r>
          </a:p>
        </p:txBody>
      </p:sp>
      <p:sp>
        <p:nvSpPr>
          <p:cNvPr id="13" name="object 13" descr=""/>
          <p:cNvSpPr txBox="1"/>
          <p:nvPr/>
        </p:nvSpPr>
        <p:spPr>
          <a:xfrm>
            <a:off x="6482588" y="10387251"/>
            <a:ext cx="533400" cy="117475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650">
                <a:solidFill>
                  <a:srgbClr val="7E7E7E"/>
                </a:solidFill>
                <a:latin typeface="Arial MT"/>
                <a:cs typeface="Arial MT"/>
              </a:rPr>
              <a:t>Pàgina</a:t>
            </a:r>
            <a:r>
              <a:rPr dirty="0" sz="650" spc="-2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dirty="0" sz="650">
                <a:solidFill>
                  <a:srgbClr val="7E7E7E"/>
                </a:solidFill>
                <a:latin typeface="Arial MT"/>
                <a:cs typeface="Arial MT"/>
              </a:rPr>
              <a:t>1</a:t>
            </a:r>
            <a:r>
              <a:rPr dirty="0" sz="650" spc="-2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dirty="0" sz="650">
                <a:solidFill>
                  <a:srgbClr val="7E7E7E"/>
                </a:solidFill>
                <a:latin typeface="Arial MT"/>
                <a:cs typeface="Arial MT"/>
              </a:rPr>
              <a:t>de</a:t>
            </a:r>
            <a:r>
              <a:rPr dirty="0" sz="650" spc="-2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dirty="0" sz="650" spc="-50">
                <a:solidFill>
                  <a:srgbClr val="7E7E7E"/>
                </a:solidFill>
                <a:latin typeface="Arial MT"/>
                <a:cs typeface="Arial MT"/>
              </a:rPr>
              <a:t>7</a:t>
            </a:r>
            <a:endParaRPr sz="65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157983" y="64007"/>
            <a:ext cx="3240405" cy="304800"/>
          </a:xfrm>
          <a:prstGeom prst="rect">
            <a:avLst/>
          </a:prstGeom>
          <a:ln w="6096">
            <a:solidFill>
              <a:srgbClr val="FF0000"/>
            </a:solidFill>
          </a:ln>
        </p:spPr>
        <p:txBody>
          <a:bodyPr wrap="square" lIns="0" tIns="13335" rIns="0" bIns="0" rtlCol="0" vert="horz">
            <a:spAutoFit/>
          </a:bodyPr>
          <a:lstStyle/>
          <a:p>
            <a:pPr algn="r" marR="37465">
              <a:lnSpc>
                <a:spcPct val="100000"/>
              </a:lnSpc>
              <a:spcBef>
                <a:spcPts val="105"/>
              </a:spcBef>
            </a:pPr>
            <a:r>
              <a:rPr dirty="0" sz="900" spc="-10" b="1">
                <a:solidFill>
                  <a:srgbClr val="FF0000"/>
                </a:solidFill>
                <a:latin typeface="Verdana"/>
                <a:cs typeface="Verdana"/>
              </a:rPr>
              <a:t>05-07-</a:t>
            </a:r>
            <a:r>
              <a:rPr dirty="0" sz="900" spc="-20" b="1">
                <a:solidFill>
                  <a:srgbClr val="FF0000"/>
                </a:solidFill>
                <a:latin typeface="Verdana"/>
                <a:cs typeface="Verdana"/>
              </a:rPr>
              <a:t>2023</a:t>
            </a:r>
            <a:endParaRPr sz="900">
              <a:latin typeface="Verdana"/>
              <a:cs typeface="Verdana"/>
            </a:endParaRPr>
          </a:p>
          <a:p>
            <a:pPr algn="r" marR="50800">
              <a:lnSpc>
                <a:spcPct val="100000"/>
              </a:lnSpc>
              <a:spcBef>
                <a:spcPts val="105"/>
              </a:spcBef>
            </a:pPr>
            <a:r>
              <a:rPr dirty="0" sz="700" spc="-20">
                <a:latin typeface="Verdana"/>
                <a:cs typeface="Verdana"/>
              </a:rPr>
              <a:t>2/10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92682" y="1164081"/>
            <a:ext cx="5221605" cy="7202170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algn="just" marL="12700" marR="10795" indent="168910">
              <a:lnSpc>
                <a:spcPct val="96100"/>
              </a:lnSpc>
              <a:spcBef>
                <a:spcPts val="155"/>
              </a:spcBef>
            </a:pPr>
            <a:r>
              <a:rPr dirty="0" sz="1100" b="1">
                <a:latin typeface="Arial"/>
                <a:cs typeface="Arial"/>
              </a:rPr>
              <a:t>TERCERO</a:t>
            </a:r>
            <a:r>
              <a:rPr dirty="0" sz="1100">
                <a:latin typeface="Arial MT"/>
                <a:cs typeface="Arial MT"/>
              </a:rPr>
              <a:t>.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 b="1">
                <a:latin typeface="Arial"/>
                <a:cs typeface="Arial"/>
              </a:rPr>
              <a:t>TRAMITACIÓN.</a:t>
            </a:r>
            <a:r>
              <a:rPr dirty="0" sz="1100" spc="130" b="1">
                <a:latin typeface="Arial"/>
                <a:cs typeface="Arial"/>
              </a:rPr>
              <a:t> 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presente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procedimiento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han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observado </a:t>
            </a:r>
            <a:r>
              <a:rPr dirty="0" sz="1100">
                <a:latin typeface="Arial MT"/>
                <a:cs typeface="Arial MT"/>
              </a:rPr>
              <a:t>todas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las</a:t>
            </a:r>
            <a:r>
              <a:rPr dirty="0" sz="1100" spc="1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garantías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legales</a:t>
            </a:r>
            <a:r>
              <a:rPr dirty="0" sz="1100" spc="1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procesales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salvo,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su</a:t>
            </a:r>
            <a:r>
              <a:rPr dirty="0" sz="1100" spc="1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caso,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1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plazo</a:t>
            </a:r>
            <a:r>
              <a:rPr dirty="0" sz="1100" spc="1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para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dictar </a:t>
            </a:r>
            <a:r>
              <a:rPr dirty="0" sz="1100">
                <a:latin typeface="Arial MT"/>
                <a:cs typeface="Arial MT"/>
              </a:rPr>
              <a:t>sentencia,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atendida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manifiesta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sobrecarga</a:t>
            </a:r>
            <a:r>
              <a:rPr dirty="0" sz="1100" spc="1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estructural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asuntos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15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arrastra </a:t>
            </a:r>
            <a:r>
              <a:rPr dirty="0" sz="1100">
                <a:latin typeface="Arial MT"/>
                <a:cs typeface="Arial MT"/>
              </a:rPr>
              <a:t>este</a:t>
            </a:r>
            <a:r>
              <a:rPr dirty="0" sz="1100" spc="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juzgado,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</a:t>
            </a:r>
            <a:r>
              <a:rPr dirty="0" sz="1100" spc="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hace</a:t>
            </a:r>
            <a:r>
              <a:rPr dirty="0" sz="1100" spc="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constar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los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efectos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artículo</a:t>
            </a:r>
            <a:r>
              <a:rPr dirty="0" sz="1100" spc="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211.2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LEC.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200">
              <a:latin typeface="Arial MT"/>
              <a:cs typeface="Arial MT"/>
            </a:endParaRPr>
          </a:p>
          <a:p>
            <a:pPr algn="ctr" marL="166370">
              <a:lnSpc>
                <a:spcPct val="100000"/>
              </a:lnSpc>
              <a:spcBef>
                <a:spcPts val="1015"/>
              </a:spcBef>
            </a:pPr>
            <a:r>
              <a:rPr dirty="0" sz="1500" b="1">
                <a:latin typeface="Arial"/>
                <a:cs typeface="Arial"/>
              </a:rPr>
              <a:t>FUNDAMENTOS</a:t>
            </a:r>
            <a:r>
              <a:rPr dirty="0" sz="1500" spc="-35" b="1">
                <a:latin typeface="Arial"/>
                <a:cs typeface="Arial"/>
              </a:rPr>
              <a:t> </a:t>
            </a:r>
            <a:r>
              <a:rPr dirty="0" sz="1500" b="1">
                <a:latin typeface="Arial"/>
                <a:cs typeface="Arial"/>
              </a:rPr>
              <a:t>DE</a:t>
            </a:r>
            <a:r>
              <a:rPr dirty="0" sz="1500" spc="-45" b="1">
                <a:latin typeface="Arial"/>
                <a:cs typeface="Arial"/>
              </a:rPr>
              <a:t> </a:t>
            </a:r>
            <a:r>
              <a:rPr dirty="0" sz="1500" spc="-10" b="1">
                <a:latin typeface="Arial"/>
                <a:cs typeface="Arial"/>
              </a:rPr>
              <a:t>DERECHO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500">
              <a:latin typeface="Arial"/>
              <a:cs typeface="Arial"/>
            </a:endParaRPr>
          </a:p>
          <a:p>
            <a:pPr marL="196850">
              <a:lnSpc>
                <a:spcPct val="100000"/>
              </a:lnSpc>
            </a:pPr>
            <a:r>
              <a:rPr dirty="0" sz="1100" b="1">
                <a:latin typeface="Arial"/>
                <a:cs typeface="Arial"/>
              </a:rPr>
              <a:t>PRIMERO.</a:t>
            </a:r>
            <a:r>
              <a:rPr dirty="0" sz="1100" spc="8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OBJETO</a:t>
            </a:r>
            <a:r>
              <a:rPr dirty="0" sz="1100" spc="10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Y</a:t>
            </a:r>
            <a:r>
              <a:rPr dirty="0" sz="1100" spc="45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ANTECEDENTES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Arial"/>
              <a:cs typeface="Arial"/>
            </a:endParaRPr>
          </a:p>
          <a:p>
            <a:pPr algn="just" marL="12700" marR="5080" indent="168910">
              <a:lnSpc>
                <a:spcPct val="95800"/>
              </a:lnSpc>
            </a:pP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2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presente</a:t>
            </a:r>
            <a:r>
              <a:rPr dirty="0" sz="1100" spc="2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recurso</a:t>
            </a:r>
            <a:r>
              <a:rPr dirty="0" sz="1100" spc="2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contencioso</a:t>
            </a:r>
            <a:r>
              <a:rPr dirty="0" sz="1100" spc="2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administrativo</a:t>
            </a:r>
            <a:r>
              <a:rPr dirty="0" sz="1100" spc="3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tiene</a:t>
            </a:r>
            <a:r>
              <a:rPr dirty="0" sz="1100" spc="2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por</a:t>
            </a:r>
            <a:r>
              <a:rPr dirty="0" sz="1100" spc="2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objeto</a:t>
            </a:r>
            <a:r>
              <a:rPr dirty="0" sz="1100" spc="2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impugnar</a:t>
            </a:r>
            <a:r>
              <a:rPr dirty="0" sz="1100" spc="27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la </a:t>
            </a:r>
            <a:r>
              <a:rPr dirty="0" sz="1100">
                <a:latin typeface="Arial MT"/>
                <a:cs typeface="Arial MT"/>
              </a:rPr>
              <a:t>resolución</a:t>
            </a:r>
            <a:r>
              <a:rPr dirty="0" sz="1100" spc="459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4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Ayuntamiento</a:t>
            </a:r>
            <a:r>
              <a:rPr dirty="0" sz="1100" spc="4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4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Barcelona</a:t>
            </a:r>
            <a:r>
              <a:rPr dirty="0" sz="1100" spc="4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4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28</a:t>
            </a:r>
            <a:r>
              <a:rPr dirty="0" sz="1100" spc="4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4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febrero</a:t>
            </a:r>
            <a:r>
              <a:rPr dirty="0" sz="1100" spc="4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4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2020</a:t>
            </a:r>
            <a:r>
              <a:rPr dirty="0" sz="1100" spc="114">
                <a:latin typeface="Arial MT"/>
                <a:cs typeface="Arial MT"/>
              </a:rPr>
              <a:t>  </a:t>
            </a:r>
            <a:r>
              <a:rPr dirty="0" sz="1100" spc="-25">
                <a:latin typeface="Arial MT"/>
                <a:cs typeface="Arial MT"/>
              </a:rPr>
              <a:t>que </a:t>
            </a:r>
            <a:r>
              <a:rPr dirty="0" sz="1100">
                <a:latin typeface="Arial MT"/>
                <a:cs typeface="Arial MT"/>
              </a:rPr>
              <a:t>desestima</a:t>
            </a:r>
            <a:r>
              <a:rPr dirty="0" sz="1100" spc="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recurso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alzada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contra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resolución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29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octubre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2019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del </a:t>
            </a:r>
            <a:r>
              <a:rPr dirty="0" sz="1100">
                <a:latin typeface="Arial MT"/>
                <a:cs typeface="Arial MT"/>
              </a:rPr>
              <a:t>Gerente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Distrito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inadmisión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comunicación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previa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actividad</a:t>
            </a:r>
            <a:r>
              <a:rPr dirty="0" sz="1100" spc="33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de </a:t>
            </a:r>
            <a:r>
              <a:rPr dirty="0" sz="1100">
                <a:latin typeface="Arial MT"/>
                <a:cs typeface="Arial MT"/>
              </a:rPr>
              <a:t>vivienda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uso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turístico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piso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sito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C/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Marià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Aguiló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94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2º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2ª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(expediente </a:t>
            </a:r>
            <a:r>
              <a:rPr dirty="0" sz="1100">
                <a:latin typeface="Arial MT"/>
                <a:cs typeface="Arial MT"/>
              </a:rPr>
              <a:t>10-IU2019-</a:t>
            </a:r>
            <a:r>
              <a:rPr dirty="0" sz="1100" spc="-10">
                <a:latin typeface="Arial MT"/>
                <a:cs typeface="Arial MT"/>
              </a:rPr>
              <a:t>1833)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 MT"/>
              <a:cs typeface="Arial MT"/>
            </a:endParaRPr>
          </a:p>
          <a:p>
            <a:pPr marL="182880">
              <a:lnSpc>
                <a:spcPct val="100000"/>
              </a:lnSpc>
            </a:pP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ANTECEDENTES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Arial MT"/>
              <a:cs typeface="Arial MT"/>
            </a:endParaRPr>
          </a:p>
          <a:p>
            <a:pPr algn="just" marL="12700" marR="14604" indent="168910">
              <a:lnSpc>
                <a:spcPts val="1270"/>
              </a:lnSpc>
            </a:pP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2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2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presente</a:t>
            </a:r>
            <a:r>
              <a:rPr dirty="0" sz="1100" spc="2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caso</a:t>
            </a:r>
            <a:r>
              <a:rPr dirty="0" sz="1100" spc="2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resulta</a:t>
            </a:r>
            <a:r>
              <a:rPr dirty="0" sz="1100" spc="2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necesario</a:t>
            </a:r>
            <a:r>
              <a:rPr dirty="0" sz="1100" spc="2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destacar</a:t>
            </a:r>
            <a:r>
              <a:rPr dirty="0" sz="1100" spc="2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una</a:t>
            </a:r>
            <a:r>
              <a:rPr dirty="0" sz="1100" spc="2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serie</a:t>
            </a:r>
            <a:r>
              <a:rPr dirty="0" sz="1100" spc="2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8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antecedentes </a:t>
            </a:r>
            <a:r>
              <a:rPr dirty="0" sz="1100">
                <a:latin typeface="Arial MT"/>
                <a:cs typeface="Arial MT"/>
              </a:rPr>
              <a:t>relevantes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para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resolución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presente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litis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resultan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acreditados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por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no </a:t>
            </a:r>
            <a:r>
              <a:rPr dirty="0" sz="1100">
                <a:latin typeface="Arial MT"/>
                <a:cs typeface="Arial MT"/>
              </a:rPr>
              <a:t>discutidos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(281.3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LEC)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por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constar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debidamente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acreditados: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Arial MT"/>
              <a:cs typeface="Arial MT"/>
            </a:endParaRPr>
          </a:p>
          <a:p>
            <a:pPr algn="just" marL="352425" marR="12700" indent="-169545">
              <a:lnSpc>
                <a:spcPct val="96100"/>
              </a:lnSpc>
              <a:buChar char="-"/>
              <a:tabLst>
                <a:tab pos="353060" algn="l"/>
              </a:tabLst>
            </a:pP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30</a:t>
            </a:r>
            <a:r>
              <a:rPr dirty="0" sz="1100" spc="1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agosto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2019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XXXXXX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presentó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al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Ayuntamiento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Barcelona </a:t>
            </a:r>
            <a:r>
              <a:rPr dirty="0" sz="1100">
                <a:latin typeface="Arial MT"/>
                <a:cs typeface="Arial MT"/>
              </a:rPr>
              <a:t>comunicación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previa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para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ejercer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actividad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vivienda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usoturístico</a:t>
            </a:r>
            <a:r>
              <a:rPr dirty="0" sz="1100" spc="18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en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3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piso</a:t>
            </a:r>
            <a:r>
              <a:rPr dirty="0" sz="1100" spc="4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sito</a:t>
            </a:r>
            <a:r>
              <a:rPr dirty="0" sz="1100" spc="4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4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C/</a:t>
            </a:r>
            <a:r>
              <a:rPr dirty="0" sz="1100" spc="409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Marià</a:t>
            </a:r>
            <a:r>
              <a:rPr dirty="0" sz="1100" spc="409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Aguiló</a:t>
            </a:r>
            <a:r>
              <a:rPr dirty="0" sz="1100" spc="4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XXX</a:t>
            </a:r>
            <a:r>
              <a:rPr dirty="0" sz="1100" spc="4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(expediente</a:t>
            </a:r>
            <a:r>
              <a:rPr dirty="0" sz="1100" spc="4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10-IU2019-</a:t>
            </a:r>
            <a:r>
              <a:rPr dirty="0" sz="1100" spc="-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1XXX)</a:t>
            </a:r>
            <a:r>
              <a:rPr dirty="0" sz="1100" spc="30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La </a:t>
            </a:r>
            <a:r>
              <a:rPr dirty="0" sz="1100">
                <a:latin typeface="Arial MT"/>
                <a:cs typeface="Arial MT"/>
              </a:rPr>
              <a:t>solicitud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basaba</a:t>
            </a:r>
            <a:r>
              <a:rPr dirty="0" sz="1100" spc="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inaplicación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PEUAT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PEHUT.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 MT"/>
              <a:buChar char="-"/>
            </a:pPr>
            <a:endParaRPr sz="1050">
              <a:latin typeface="Arial MT"/>
              <a:cs typeface="Arial MT"/>
            </a:endParaRPr>
          </a:p>
          <a:p>
            <a:pPr algn="just" marL="352425" marR="16510" indent="-169545">
              <a:lnSpc>
                <a:spcPct val="95800"/>
              </a:lnSpc>
              <a:spcBef>
                <a:spcPts val="5"/>
              </a:spcBef>
              <a:buChar char="-"/>
              <a:tabLst>
                <a:tab pos="353060" algn="l"/>
              </a:tabLst>
            </a:pP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3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técnico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3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Departament</a:t>
            </a:r>
            <a:r>
              <a:rPr dirty="0" sz="1100" spc="3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Llicències</a:t>
            </a:r>
            <a:r>
              <a:rPr dirty="0" sz="1100" spc="3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</a:t>
            </a:r>
            <a:r>
              <a:rPr dirty="0" sz="1100" spc="3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Inspecció</a:t>
            </a:r>
            <a:r>
              <a:rPr dirty="0" sz="1100" spc="3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emitió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informe </a:t>
            </a:r>
            <a:r>
              <a:rPr dirty="0" sz="1100">
                <a:latin typeface="Arial MT"/>
                <a:cs typeface="Arial MT"/>
              </a:rPr>
              <a:t>rechazando</a:t>
            </a:r>
            <a:r>
              <a:rPr dirty="0" sz="1100" spc="3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3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argumento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3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actora</a:t>
            </a:r>
            <a:r>
              <a:rPr dirty="0" sz="1100" spc="3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por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entender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entendiendo</a:t>
            </a:r>
            <a:r>
              <a:rPr dirty="0" sz="1100" spc="3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el </a:t>
            </a:r>
            <a:r>
              <a:rPr dirty="0" sz="1100">
                <a:latin typeface="Arial MT"/>
                <a:cs typeface="Arial MT"/>
              </a:rPr>
              <a:t>PEUAT</a:t>
            </a:r>
            <a:r>
              <a:rPr dirty="0" sz="1100" spc="3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continuaba</a:t>
            </a:r>
            <a:r>
              <a:rPr dirty="0" sz="1100" spc="3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vigente</a:t>
            </a:r>
            <a:r>
              <a:rPr dirty="0" sz="1100" spc="3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por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</a:t>
            </a:r>
            <a:r>
              <a:rPr dirty="0" sz="1100" spc="3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3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no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era</a:t>
            </a:r>
            <a:r>
              <a:rPr dirty="0" sz="1100" spc="3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posible</a:t>
            </a:r>
            <a:r>
              <a:rPr dirty="0" sz="1100" spc="3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acceder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dichas </a:t>
            </a:r>
            <a:r>
              <a:rPr dirty="0" sz="1100">
                <a:latin typeface="Arial MT"/>
                <a:cs typeface="Arial MT"/>
              </a:rPr>
              <a:t>solicitudes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(folio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6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EA)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Arial MT"/>
              <a:cs typeface="Arial MT"/>
            </a:endParaRPr>
          </a:p>
          <a:p>
            <a:pPr marL="312420" marR="27940" indent="-216535">
              <a:lnSpc>
                <a:spcPts val="1270"/>
              </a:lnSpc>
              <a:tabLst>
                <a:tab pos="312420" algn="l"/>
              </a:tabLst>
            </a:pPr>
            <a:r>
              <a:rPr dirty="0" sz="1100" spc="-50">
                <a:latin typeface="Arial MT"/>
                <a:cs typeface="Arial MT"/>
              </a:rPr>
              <a:t>-</a:t>
            </a:r>
            <a:r>
              <a:rPr dirty="0" sz="1100">
                <a:latin typeface="Arial MT"/>
                <a:cs typeface="Arial MT"/>
              </a:rPr>
              <a:t>	En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virtud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resolución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29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octubre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2019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inadmitió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trámite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la </a:t>
            </a:r>
            <a:r>
              <a:rPr dirty="0" sz="1100">
                <a:latin typeface="Arial MT"/>
                <a:cs typeface="Arial MT"/>
              </a:rPr>
              <a:t>solicitud</a:t>
            </a:r>
            <a:r>
              <a:rPr dirty="0" sz="1100" spc="2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por</a:t>
            </a:r>
            <a:r>
              <a:rPr dirty="0" sz="1100" spc="20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falta</a:t>
            </a:r>
            <a:r>
              <a:rPr dirty="0" sz="1100" spc="2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fundamento</a:t>
            </a:r>
            <a:r>
              <a:rPr dirty="0" sz="1100" spc="2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al</a:t>
            </a:r>
            <a:r>
              <a:rPr dirty="0" sz="1100" spc="2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amparo</a:t>
            </a:r>
            <a:r>
              <a:rPr dirty="0" sz="1100" spc="2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</a:t>
            </a:r>
            <a:r>
              <a:rPr dirty="0" sz="1100" spc="2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dispuesto</a:t>
            </a:r>
            <a:r>
              <a:rPr dirty="0" sz="1100" spc="2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1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229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artículo</a:t>
            </a:r>
            <a:endParaRPr sz="1100">
              <a:latin typeface="Arial MT"/>
              <a:cs typeface="Arial MT"/>
            </a:endParaRPr>
          </a:p>
          <a:p>
            <a:pPr marL="312420">
              <a:lnSpc>
                <a:spcPts val="1215"/>
              </a:lnSpc>
            </a:pPr>
            <a:r>
              <a:rPr dirty="0" sz="1100">
                <a:latin typeface="Arial MT"/>
                <a:cs typeface="Arial MT"/>
              </a:rPr>
              <a:t>88.5</a:t>
            </a:r>
            <a:r>
              <a:rPr dirty="0" sz="1100" spc="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ley</a:t>
            </a:r>
            <a:r>
              <a:rPr dirty="0" sz="1100" spc="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39/2015.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2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 MT"/>
              <a:cs typeface="Arial MT"/>
            </a:endParaRPr>
          </a:p>
          <a:p>
            <a:pPr algn="just" marL="352425" marR="17780" indent="-169545">
              <a:lnSpc>
                <a:spcPts val="1260"/>
              </a:lnSpc>
              <a:buChar char="-"/>
              <a:tabLst>
                <a:tab pos="353060" algn="l"/>
              </a:tabLst>
            </a:pPr>
            <a:r>
              <a:rPr dirty="0" sz="1100">
                <a:latin typeface="Arial MT"/>
                <a:cs typeface="Arial MT"/>
              </a:rPr>
              <a:t>XXXXXXXXXX</a:t>
            </a:r>
            <a:r>
              <a:rPr dirty="0" sz="1100" spc="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interpuso</a:t>
            </a:r>
            <a:r>
              <a:rPr dirty="0" sz="1100" spc="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recurso</a:t>
            </a:r>
            <a:r>
              <a:rPr dirty="0" sz="1100" spc="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alzada</a:t>
            </a:r>
            <a:r>
              <a:rPr dirty="0" sz="1100" spc="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fue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desestimado</a:t>
            </a:r>
            <a:r>
              <a:rPr dirty="0" sz="1100" spc="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virtudde </a:t>
            </a:r>
            <a:r>
              <a:rPr dirty="0" sz="1100">
                <a:latin typeface="Arial MT"/>
                <a:cs typeface="Arial MT"/>
              </a:rPr>
              <a:t>resolución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28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febrero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2020.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 MT"/>
              <a:buChar char="-"/>
            </a:pPr>
            <a:endParaRPr sz="1050">
              <a:latin typeface="Arial MT"/>
              <a:cs typeface="Arial MT"/>
            </a:endParaRPr>
          </a:p>
          <a:p>
            <a:pPr algn="just" marL="352425" marR="18415" indent="-169545">
              <a:lnSpc>
                <a:spcPts val="1270"/>
              </a:lnSpc>
              <a:buChar char="-"/>
              <a:tabLst>
                <a:tab pos="353060" algn="l"/>
              </a:tabLst>
            </a:pPr>
            <a:r>
              <a:rPr dirty="0" sz="1100">
                <a:latin typeface="Arial MT"/>
                <a:cs typeface="Arial MT"/>
              </a:rPr>
              <a:t>Frente</a:t>
            </a:r>
            <a:r>
              <a:rPr dirty="0" sz="1100" spc="3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3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dicha</a:t>
            </a:r>
            <a:r>
              <a:rPr dirty="0" sz="1100" spc="3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resolución</a:t>
            </a:r>
            <a:r>
              <a:rPr dirty="0" sz="1100" spc="3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</a:t>
            </a:r>
            <a:r>
              <a:rPr dirty="0" sz="1100" spc="3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interpone</a:t>
            </a:r>
            <a:r>
              <a:rPr dirty="0" sz="1100" spc="3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3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presente</a:t>
            </a:r>
            <a:r>
              <a:rPr dirty="0" sz="1100" spc="3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recurso</a:t>
            </a:r>
            <a:r>
              <a:rPr dirty="0" sz="1100" spc="3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contencioso administrativo.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407922" y="8972550"/>
            <a:ext cx="308546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Arial"/>
                <a:cs typeface="Arial"/>
              </a:rPr>
              <a:t>SEGUNDO.</a:t>
            </a:r>
            <a:r>
              <a:rPr dirty="0" sz="1100" spc="8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ALEGACIONES</a:t>
            </a:r>
            <a:r>
              <a:rPr dirty="0" sz="1100" spc="8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DE</a:t>
            </a:r>
            <a:r>
              <a:rPr dirty="0" sz="1100" spc="65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LAS</a:t>
            </a:r>
            <a:r>
              <a:rPr dirty="0" sz="1100" spc="70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PARTES.</a:t>
            </a:r>
            <a:endParaRPr sz="1100">
              <a:latin typeface="Arial"/>
              <a:cs typeface="Arial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9160" y="9681971"/>
            <a:ext cx="477012" cy="548640"/>
          </a:xfrm>
          <a:prstGeom prst="rect">
            <a:avLst/>
          </a:prstGeom>
        </p:spPr>
      </p:pic>
      <p:graphicFrame>
        <p:nvGraphicFramePr>
          <p:cNvPr id="6" name="object 6" descr=""/>
          <p:cNvGraphicFramePr>
            <a:graphicFrameLocks noGrp="1"/>
          </p:cNvGraphicFramePr>
          <p:nvPr/>
        </p:nvGraphicFramePr>
        <p:xfrm>
          <a:off x="1440433" y="9637775"/>
          <a:ext cx="2713355" cy="610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1360"/>
                <a:gridCol w="1979929"/>
              </a:tblGrid>
              <a:tr h="251460">
                <a:tc gridSpan="2"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Doc.</a:t>
                      </a:r>
                      <a:r>
                        <a:rPr dirty="0" sz="650" spc="-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electrònic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garantit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amb </a:t>
                      </a: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signatura-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e.</a:t>
                      </a:r>
                      <a:r>
                        <a:rPr dirty="0" sz="650" spc="1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Adreça</a:t>
                      </a:r>
                      <a:r>
                        <a:rPr dirty="0" sz="650" spc="-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web per</a:t>
                      </a:r>
                      <a:r>
                        <a:rPr dirty="0" sz="650" spc="1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verificar:</a:t>
                      </a:r>
                      <a:endParaRPr sz="650">
                        <a:latin typeface="Arial MT"/>
                        <a:cs typeface="Arial MT"/>
                      </a:endParaRPr>
                    </a:p>
                    <a:p>
                      <a:pPr algn="ctr" marL="444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https://ejcat.justicia.gencat.cat/IAP/consultaCSV.html</a:t>
                      </a:r>
                      <a:endParaRPr sz="65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9410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Data</a:t>
                      </a:r>
                      <a:r>
                        <a:rPr dirty="0" sz="650" spc="-1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i </a:t>
                      </a:r>
                      <a:r>
                        <a:rPr dirty="0" sz="650" spc="-2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hora</a:t>
                      </a:r>
                      <a:endParaRPr sz="650">
                        <a:latin typeface="Arial MT"/>
                        <a:cs typeface="Arial MT"/>
                      </a:endParaRPr>
                    </a:p>
                    <a:p>
                      <a:pPr algn="ctr" marL="698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04/07/2023</a:t>
                      </a:r>
                      <a:endParaRPr sz="650">
                        <a:latin typeface="Arial MT"/>
                        <a:cs typeface="Arial MT"/>
                      </a:endParaRPr>
                    </a:p>
                    <a:p>
                      <a:pPr algn="ctr" marL="508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13:40</a:t>
                      </a:r>
                      <a:endParaRPr sz="65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T w="12700">
                      <a:solidFill>
                        <a:srgbClr val="80808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Administració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-25"/>
              <a:t> </a:t>
            </a:r>
            <a:r>
              <a:rPr dirty="0"/>
              <a:t>justícia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/>
              <a:t>Catalunya</a:t>
            </a:r>
            <a:r>
              <a:rPr dirty="0" spc="-20"/>
              <a:t> </a:t>
            </a:r>
            <a:r>
              <a:rPr dirty="0" b="1">
                <a:latin typeface="Arial"/>
                <a:cs typeface="Arial"/>
              </a:rPr>
              <a:t>·</a:t>
            </a:r>
            <a:r>
              <a:rPr dirty="0" spc="20" b="1">
                <a:latin typeface="Arial"/>
                <a:cs typeface="Arial"/>
              </a:rPr>
              <a:t> </a:t>
            </a:r>
            <a:r>
              <a:rPr dirty="0"/>
              <a:t>Administración</a:t>
            </a:r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/>
              <a:t>Justicia</a:t>
            </a:r>
            <a:r>
              <a:rPr dirty="0" spc="-20"/>
              <a:t> </a:t>
            </a:r>
            <a:r>
              <a:rPr dirty="0"/>
              <a:t>en</a:t>
            </a:r>
            <a:r>
              <a:rPr dirty="0" spc="-20"/>
              <a:t> </a:t>
            </a:r>
            <a:r>
              <a:rPr dirty="0" spc="-10"/>
              <a:t>Cataluña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Pàgina</a:t>
            </a:r>
            <a:r>
              <a:rPr dirty="0" spc="-20"/>
              <a:t> </a:t>
            </a:r>
            <a:fld id="{81D60167-4931-47E6-BA6A-407CBD079E47}" type="slidenum">
              <a:rPr dirty="0"/>
              <a:t>3</a:t>
            </a:fld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 spc="-50"/>
              <a:t>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157983" y="64007"/>
            <a:ext cx="3240405" cy="304800"/>
          </a:xfrm>
          <a:prstGeom prst="rect">
            <a:avLst/>
          </a:prstGeom>
          <a:ln w="6096">
            <a:solidFill>
              <a:srgbClr val="FF0000"/>
            </a:solidFill>
          </a:ln>
        </p:spPr>
        <p:txBody>
          <a:bodyPr wrap="square" lIns="0" tIns="13335" rIns="0" bIns="0" rtlCol="0" vert="horz">
            <a:spAutoFit/>
          </a:bodyPr>
          <a:lstStyle/>
          <a:p>
            <a:pPr algn="r" marR="37465">
              <a:lnSpc>
                <a:spcPct val="100000"/>
              </a:lnSpc>
              <a:spcBef>
                <a:spcPts val="105"/>
              </a:spcBef>
            </a:pPr>
            <a:r>
              <a:rPr dirty="0" sz="900" spc="-10" b="1">
                <a:solidFill>
                  <a:srgbClr val="FF0000"/>
                </a:solidFill>
                <a:latin typeface="Verdana"/>
                <a:cs typeface="Verdana"/>
              </a:rPr>
              <a:t>05-07-</a:t>
            </a:r>
            <a:r>
              <a:rPr dirty="0" sz="900" spc="-20" b="1">
                <a:solidFill>
                  <a:srgbClr val="FF0000"/>
                </a:solidFill>
                <a:latin typeface="Verdana"/>
                <a:cs typeface="Verdana"/>
              </a:rPr>
              <a:t>2023</a:t>
            </a:r>
            <a:endParaRPr sz="900">
              <a:latin typeface="Verdana"/>
              <a:cs typeface="Verdana"/>
            </a:endParaRPr>
          </a:p>
          <a:p>
            <a:pPr algn="r" marR="50800">
              <a:lnSpc>
                <a:spcPct val="100000"/>
              </a:lnSpc>
              <a:spcBef>
                <a:spcPts val="105"/>
              </a:spcBef>
            </a:pPr>
            <a:r>
              <a:rPr dirty="0" sz="700" spc="-20">
                <a:latin typeface="Verdana"/>
                <a:cs typeface="Verdana"/>
              </a:rPr>
              <a:t>3/10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92682" y="1325625"/>
            <a:ext cx="5217160" cy="77355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2880">
              <a:lnSpc>
                <a:spcPct val="100000"/>
              </a:lnSpc>
              <a:spcBef>
                <a:spcPts val="100"/>
              </a:spcBef>
            </a:pPr>
            <a:r>
              <a:rPr dirty="0" u="sng" sz="110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ALEGACIONES</a:t>
            </a:r>
            <a:r>
              <a:rPr dirty="0" u="sng" sz="1100" spc="85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DE</a:t>
            </a:r>
            <a:r>
              <a:rPr dirty="0" u="sng" sz="1100" spc="7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XXXXXXXXXXXX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Arial MT"/>
              <a:cs typeface="Arial MT"/>
            </a:endParaRPr>
          </a:p>
          <a:p>
            <a:pPr algn="just" marL="12700" marR="12065" indent="168910">
              <a:lnSpc>
                <a:spcPct val="95900"/>
              </a:lnSpc>
            </a:pPr>
            <a:r>
              <a:rPr dirty="0" sz="1100">
                <a:latin typeface="Arial MT"/>
                <a:cs typeface="Arial MT"/>
              </a:rPr>
              <a:t>Señala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PEUAT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ha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sido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anulado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por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Tribunal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Superior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Justicia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de </a:t>
            </a:r>
            <a:r>
              <a:rPr dirty="0" sz="1100">
                <a:latin typeface="Arial MT"/>
                <a:cs typeface="Arial MT"/>
              </a:rPr>
              <a:t>Catalunya.</a:t>
            </a:r>
            <a:r>
              <a:rPr dirty="0" sz="1100" spc="2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Así,</a:t>
            </a:r>
            <a:r>
              <a:rPr dirty="0" sz="1100" spc="1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20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sentencia</a:t>
            </a:r>
            <a:r>
              <a:rPr dirty="0" sz="1100" spc="2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núm.</a:t>
            </a:r>
            <a:r>
              <a:rPr dirty="0" sz="1100" spc="2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544/2019,</a:t>
            </a:r>
            <a:r>
              <a:rPr dirty="0" sz="1100" spc="1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12</a:t>
            </a:r>
            <a:r>
              <a:rPr dirty="0" sz="1100" spc="20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0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junio</a:t>
            </a:r>
            <a:r>
              <a:rPr dirty="0" sz="1100" spc="2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(rec.</a:t>
            </a:r>
            <a:r>
              <a:rPr dirty="0" sz="1100" spc="1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119/2016)</a:t>
            </a:r>
            <a:r>
              <a:rPr dirty="0" sz="1100" spc="20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ha </a:t>
            </a:r>
            <a:r>
              <a:rPr dirty="0" sz="1100">
                <a:latin typeface="Arial MT"/>
                <a:cs typeface="Arial MT"/>
              </a:rPr>
              <a:t>declarado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PEHUT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es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nulo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pleno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derecho.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Arial MT"/>
              <a:cs typeface="Arial MT"/>
            </a:endParaRPr>
          </a:p>
          <a:p>
            <a:pPr algn="just" marL="12700" marR="11430" indent="168910">
              <a:lnSpc>
                <a:spcPts val="1270"/>
              </a:lnSpc>
              <a:spcBef>
                <a:spcPts val="5"/>
              </a:spcBef>
            </a:pPr>
            <a:r>
              <a:rPr dirty="0" sz="1100">
                <a:latin typeface="Arial MT"/>
                <a:cs typeface="Arial MT"/>
              </a:rPr>
              <a:t>Esta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Sentencia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declara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nulidad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PEHUT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su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integridad,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es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decir,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6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su </a:t>
            </a:r>
            <a:r>
              <a:rPr dirty="0" sz="1100" spc="-10">
                <a:latin typeface="Arial MT"/>
                <a:cs typeface="Arial MT"/>
              </a:rPr>
              <a:t>totalidad.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Arial MT"/>
              <a:cs typeface="Arial MT"/>
            </a:endParaRPr>
          </a:p>
          <a:p>
            <a:pPr algn="just" marL="12700" marR="5080" indent="168910">
              <a:lnSpc>
                <a:spcPct val="95900"/>
              </a:lnSpc>
              <a:spcBef>
                <a:spcPts val="5"/>
              </a:spcBef>
            </a:pP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consecuencia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legal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un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plan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urbanístico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(como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PEHUT)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vulnere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el </a:t>
            </a:r>
            <a:r>
              <a:rPr dirty="0" sz="1100">
                <a:latin typeface="Arial MT"/>
                <a:cs typeface="Arial MT"/>
              </a:rPr>
              <a:t>ordenamiento</a:t>
            </a:r>
            <a:r>
              <a:rPr dirty="0" sz="1100" spc="2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jurídico</a:t>
            </a:r>
            <a:r>
              <a:rPr dirty="0" sz="1100" spc="2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es</a:t>
            </a:r>
            <a:r>
              <a:rPr dirty="0" sz="1100" spc="2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2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nulidad</a:t>
            </a:r>
            <a:r>
              <a:rPr dirty="0" sz="1100" spc="2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pleno</a:t>
            </a:r>
            <a:r>
              <a:rPr dirty="0" sz="1100" spc="2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derecho</a:t>
            </a:r>
            <a:r>
              <a:rPr dirty="0" sz="1100" spc="2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(artículo</a:t>
            </a:r>
            <a:r>
              <a:rPr dirty="0" sz="1100" spc="2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47.2</a:t>
            </a:r>
            <a:r>
              <a:rPr dirty="0" sz="1100" spc="2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27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Ley </a:t>
            </a:r>
            <a:r>
              <a:rPr dirty="0" sz="1100">
                <a:latin typeface="Arial MT"/>
                <a:cs typeface="Arial MT"/>
              </a:rPr>
              <a:t>39/2015,</a:t>
            </a:r>
            <a:r>
              <a:rPr dirty="0" sz="1100" spc="4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00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1</a:t>
            </a:r>
            <a:r>
              <a:rPr dirty="0" sz="1100" spc="48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4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octubre,</a:t>
            </a:r>
            <a:r>
              <a:rPr dirty="0" sz="1100" spc="9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4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Procedimiento</a:t>
            </a:r>
            <a:r>
              <a:rPr dirty="0" sz="1100" spc="48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Administrativo</a:t>
            </a:r>
            <a:r>
              <a:rPr dirty="0" sz="1100" spc="4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Común</a:t>
            </a:r>
            <a:r>
              <a:rPr dirty="0" sz="1100" spc="48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484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las </a:t>
            </a:r>
            <a:r>
              <a:rPr dirty="0" sz="1100">
                <a:latin typeface="Arial MT"/>
                <a:cs typeface="Arial MT"/>
              </a:rPr>
              <a:t>Administraciones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Públicas,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“LPA”),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tal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como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ha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confirmado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reiteradamente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el </a:t>
            </a:r>
            <a:r>
              <a:rPr dirty="0" sz="1100">
                <a:latin typeface="Arial MT"/>
                <a:cs typeface="Arial MT"/>
              </a:rPr>
              <a:t>Tribunal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Supremo,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entre</a:t>
            </a:r>
            <a:r>
              <a:rPr dirty="0" sz="1100" spc="2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muchas</a:t>
            </a:r>
            <a:r>
              <a:rPr dirty="0" sz="1100" spc="2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otras,</a:t>
            </a:r>
            <a:r>
              <a:rPr dirty="0" sz="1100" spc="2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sentencias</a:t>
            </a:r>
            <a:r>
              <a:rPr dirty="0" sz="1100" spc="229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marzo</a:t>
            </a:r>
            <a:r>
              <a:rPr dirty="0" sz="1100" spc="2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25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2016 </a:t>
            </a:r>
            <a:r>
              <a:rPr dirty="0" sz="1100">
                <a:latin typeface="Arial MT"/>
                <a:cs typeface="Arial MT"/>
              </a:rPr>
              <a:t>(RJ</a:t>
            </a:r>
            <a:r>
              <a:rPr dirty="0" sz="1100" spc="2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2016\940,</a:t>
            </a:r>
            <a:r>
              <a:rPr dirty="0" sz="1100" spc="2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rec.</a:t>
            </a:r>
            <a:r>
              <a:rPr dirty="0" sz="1100" spc="2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1626/2015),</a:t>
            </a:r>
            <a:r>
              <a:rPr dirty="0" sz="1100" spc="25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6</a:t>
            </a:r>
            <a:r>
              <a:rPr dirty="0" sz="1100" spc="25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septiembre</a:t>
            </a:r>
            <a:r>
              <a:rPr dirty="0" sz="1100" spc="2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5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2016</a:t>
            </a:r>
            <a:r>
              <a:rPr dirty="0" sz="1100" spc="2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(RJ</a:t>
            </a:r>
            <a:r>
              <a:rPr dirty="0" sz="1100" spc="2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2016\4817,</a:t>
            </a:r>
            <a:r>
              <a:rPr dirty="0" sz="1100" spc="270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rec. </a:t>
            </a:r>
            <a:r>
              <a:rPr dirty="0" sz="1100">
                <a:latin typeface="Arial MT"/>
                <a:cs typeface="Arial MT"/>
              </a:rPr>
              <a:t>3365/14),</a:t>
            </a:r>
            <a:r>
              <a:rPr dirty="0" sz="1100" spc="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25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abril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2016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(rec.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290/2015).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Arial MT"/>
              <a:cs typeface="Arial MT"/>
            </a:endParaRPr>
          </a:p>
          <a:p>
            <a:pPr algn="just" marL="12700" marR="8255" indent="168910">
              <a:lnSpc>
                <a:spcPct val="95900"/>
              </a:lnSpc>
              <a:spcBef>
                <a:spcPts val="5"/>
              </a:spcBef>
            </a:pPr>
            <a:r>
              <a:rPr dirty="0" sz="1100">
                <a:latin typeface="Arial MT"/>
                <a:cs typeface="Arial MT"/>
              </a:rPr>
              <a:t>Siendo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así,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</a:t>
            </a:r>
            <a:r>
              <a:rPr dirty="0" sz="1100" spc="1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dado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las</a:t>
            </a:r>
            <a:r>
              <a:rPr dirty="0" sz="1100" spc="1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resoluciones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recurridas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</a:t>
            </a:r>
            <a:r>
              <a:rPr dirty="0" sz="1100" spc="1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basan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1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aplicación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PEHUT,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procede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estimar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recurso.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Ello,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toda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vez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nulidad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PEHUT </a:t>
            </a:r>
            <a:r>
              <a:rPr dirty="0" sz="1100">
                <a:latin typeface="Arial MT"/>
                <a:cs typeface="Arial MT"/>
              </a:rPr>
              <a:t>comporta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acto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recurrido.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Arial MT"/>
              <a:cs typeface="Arial MT"/>
            </a:endParaRPr>
          </a:p>
          <a:p>
            <a:pPr algn="just" marL="12700" marR="8890" indent="168910">
              <a:lnSpc>
                <a:spcPct val="96100"/>
              </a:lnSpc>
            </a:pPr>
            <a:r>
              <a:rPr dirty="0" sz="1100">
                <a:latin typeface="Arial MT"/>
                <a:cs typeface="Arial MT"/>
              </a:rPr>
              <a:t>Señala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nulidad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sobrevenida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PEUAT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determina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Ayuntamiento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Barcelona</a:t>
            </a:r>
            <a:r>
              <a:rPr dirty="0" sz="1100" spc="2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no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pueda</a:t>
            </a:r>
            <a:r>
              <a:rPr dirty="0" sz="1100" spc="2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denegar</a:t>
            </a:r>
            <a:r>
              <a:rPr dirty="0" sz="1100" spc="20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2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reconocimiento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2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derecho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229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base</a:t>
            </a:r>
            <a:r>
              <a:rPr dirty="0" sz="1100" spc="2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204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sus </a:t>
            </a:r>
            <a:r>
              <a:rPr dirty="0" sz="1100">
                <a:latin typeface="Arial MT"/>
                <a:cs typeface="Arial MT"/>
              </a:rPr>
              <a:t>previsiones,</a:t>
            </a:r>
            <a:r>
              <a:rPr dirty="0" sz="1100" spc="2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es</a:t>
            </a:r>
            <a:r>
              <a:rPr dirty="0" sz="1100" spc="2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por</a:t>
            </a:r>
            <a:r>
              <a:rPr dirty="0" sz="1100" spc="2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ello</a:t>
            </a:r>
            <a:r>
              <a:rPr dirty="0" sz="1100" spc="25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2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</a:t>
            </a:r>
            <a:r>
              <a:rPr dirty="0" sz="1100" spc="2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solicita</a:t>
            </a:r>
            <a:r>
              <a:rPr dirty="0" sz="1100" spc="25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2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revisión</a:t>
            </a:r>
            <a:r>
              <a:rPr dirty="0" sz="1100" spc="2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</a:t>
            </a:r>
            <a:r>
              <a:rPr dirty="0" sz="1100" spc="25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oficio</a:t>
            </a:r>
            <a:r>
              <a:rPr dirty="0" sz="1100" spc="2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</a:t>
            </a:r>
            <a:r>
              <a:rPr dirty="0" sz="1100" spc="2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declaración</a:t>
            </a:r>
            <a:r>
              <a:rPr dirty="0" sz="1100" spc="2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4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la </a:t>
            </a:r>
            <a:r>
              <a:rPr dirty="0" sz="1100">
                <a:latin typeface="Arial MT"/>
                <a:cs typeface="Arial MT"/>
              </a:rPr>
              <a:t>nulidad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resolución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impugnada,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los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efectos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le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son</a:t>
            </a:r>
            <a:r>
              <a:rPr dirty="0" sz="1100" spc="6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inherentes</a:t>
            </a:r>
            <a:endParaRPr sz="1100">
              <a:latin typeface="Arial MT"/>
              <a:cs typeface="Arial MT"/>
            </a:endParaRPr>
          </a:p>
          <a:p>
            <a:pPr algn="just" marL="12700" marR="8255" indent="168910">
              <a:lnSpc>
                <a:spcPts val="1260"/>
              </a:lnSpc>
              <a:spcBef>
                <a:spcPts val="35"/>
              </a:spcBef>
            </a:pPr>
            <a:r>
              <a:rPr dirty="0" sz="1100">
                <a:latin typeface="Arial MT"/>
                <a:cs typeface="Arial MT"/>
              </a:rPr>
              <a:t>Interesa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por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ello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</a:t>
            </a:r>
            <a:r>
              <a:rPr dirty="0" sz="1100" spc="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dicte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sentencia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por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anulen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dejen</a:t>
            </a:r>
            <a:r>
              <a:rPr dirty="0" sz="1100" spc="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sin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efecto </a:t>
            </a:r>
            <a:r>
              <a:rPr dirty="0" sz="1100">
                <a:latin typeface="Arial MT"/>
                <a:cs typeface="Arial MT"/>
              </a:rPr>
              <a:t>los</a:t>
            </a:r>
            <a:r>
              <a:rPr dirty="0" sz="1100" spc="160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actos</a:t>
            </a:r>
            <a:r>
              <a:rPr dirty="0" sz="1100" spc="15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impugnados</a:t>
            </a:r>
            <a:r>
              <a:rPr dirty="0" sz="1100" spc="160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con</a:t>
            </a:r>
            <a:r>
              <a:rPr dirty="0" sz="1100" spc="15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los</a:t>
            </a:r>
            <a:r>
              <a:rPr dirty="0" sz="1100" spc="160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siguientes</a:t>
            </a:r>
            <a:r>
              <a:rPr dirty="0" sz="1100" spc="16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pronunciamientos</a:t>
            </a:r>
            <a:r>
              <a:rPr dirty="0" sz="1100" spc="170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declarando</a:t>
            </a:r>
            <a:r>
              <a:rPr dirty="0" sz="1100" spc="160">
                <a:latin typeface="Arial MT"/>
                <a:cs typeface="Arial MT"/>
              </a:rPr>
              <a:t>  </a:t>
            </a:r>
            <a:r>
              <a:rPr dirty="0" sz="1100" spc="-25">
                <a:latin typeface="Arial MT"/>
                <a:cs typeface="Arial MT"/>
              </a:rPr>
              <a:t>la</a:t>
            </a:r>
            <a:endParaRPr sz="1100">
              <a:latin typeface="Arial MT"/>
              <a:cs typeface="Arial MT"/>
            </a:endParaRPr>
          </a:p>
          <a:p>
            <a:pPr algn="just" marL="12700" marR="14604">
              <a:lnSpc>
                <a:spcPts val="1260"/>
              </a:lnSpc>
              <a:spcBef>
                <a:spcPts val="10"/>
              </a:spcBef>
            </a:pPr>
            <a:r>
              <a:rPr dirty="0" sz="1100">
                <a:latin typeface="Arial MT"/>
                <a:cs typeface="Arial MT"/>
              </a:rPr>
              <a:t>procedencia</a:t>
            </a:r>
            <a:r>
              <a:rPr dirty="0" sz="1100" spc="3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3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comunicación</a:t>
            </a:r>
            <a:r>
              <a:rPr dirty="0" sz="1100" spc="3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previa</a:t>
            </a:r>
            <a:r>
              <a:rPr dirty="0" sz="1100" spc="3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efectuada</a:t>
            </a:r>
            <a:r>
              <a:rPr dirty="0" sz="1100" spc="3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3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su</a:t>
            </a:r>
            <a:r>
              <a:rPr dirty="0" sz="1100" spc="3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día.</a:t>
            </a:r>
            <a:r>
              <a:rPr dirty="0" sz="1100" spc="4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Todo</a:t>
            </a:r>
            <a:r>
              <a:rPr dirty="0" sz="1100" spc="3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ello</a:t>
            </a:r>
            <a:r>
              <a:rPr dirty="0" sz="1100" spc="37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con </a:t>
            </a:r>
            <a:r>
              <a:rPr dirty="0" sz="1100">
                <a:latin typeface="Arial MT"/>
                <a:cs typeface="Arial MT"/>
              </a:rPr>
              <a:t>expresa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condena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costas.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Arial MT"/>
              <a:cs typeface="Arial MT"/>
            </a:endParaRPr>
          </a:p>
          <a:p>
            <a:pPr marL="182880">
              <a:lnSpc>
                <a:spcPct val="100000"/>
              </a:lnSpc>
            </a:pPr>
            <a:r>
              <a:rPr dirty="0" u="sng" sz="110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ALEGACIONES</a:t>
            </a:r>
            <a:r>
              <a:rPr dirty="0" u="sng" sz="1100" spc="10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DEL</a:t>
            </a:r>
            <a:r>
              <a:rPr dirty="0" u="sng" sz="1100" spc="95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AYUNTAMIENTO</a:t>
            </a:r>
            <a:r>
              <a:rPr dirty="0" u="sng" sz="1100" spc="11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dirty="0" u="sng" sz="110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DE</a:t>
            </a:r>
            <a:r>
              <a:rPr dirty="0" u="sng" sz="1100" spc="85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BARCELONA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 MT"/>
              <a:cs typeface="Arial MT"/>
            </a:endParaRPr>
          </a:p>
          <a:p>
            <a:pPr marL="182880">
              <a:lnSpc>
                <a:spcPct val="100000"/>
              </a:lnSpc>
            </a:pPr>
            <a:r>
              <a:rPr dirty="0" sz="1100">
                <a:latin typeface="Arial MT"/>
                <a:cs typeface="Arial MT"/>
              </a:rPr>
              <a:t>Frente</a:t>
            </a:r>
            <a:r>
              <a:rPr dirty="0" sz="1100" spc="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dichas</a:t>
            </a:r>
            <a:r>
              <a:rPr dirty="0" sz="1100" spc="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alegaciones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alza</a:t>
            </a:r>
            <a:r>
              <a:rPr dirty="0" sz="1100" spc="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Ayuntamiento</a:t>
            </a:r>
            <a:r>
              <a:rPr dirty="0" sz="1100" spc="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Barcelona.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100">
              <a:latin typeface="Arial MT"/>
              <a:cs typeface="Arial MT"/>
            </a:endParaRPr>
          </a:p>
          <a:p>
            <a:pPr algn="just" marL="12700" marR="7620" indent="168910">
              <a:lnSpc>
                <a:spcPct val="96000"/>
              </a:lnSpc>
            </a:pP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resolución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impugnada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no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fundamenta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PEUAT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sino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carencia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fundamento</a:t>
            </a:r>
            <a:r>
              <a:rPr dirty="0" sz="1100" spc="1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instancia,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1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sostiene</a:t>
            </a:r>
            <a:r>
              <a:rPr dirty="0" sz="1100" spc="1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inaplicación</a:t>
            </a:r>
            <a:r>
              <a:rPr dirty="0" sz="1100" spc="1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1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PEUAT</a:t>
            </a:r>
            <a:r>
              <a:rPr dirty="0" sz="1100" spc="20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cuando </a:t>
            </a:r>
            <a:r>
              <a:rPr dirty="0" sz="1100">
                <a:latin typeface="Arial MT"/>
                <a:cs typeface="Arial MT"/>
              </a:rPr>
              <a:t>éste,</a:t>
            </a:r>
            <a:r>
              <a:rPr dirty="0" sz="1100" spc="3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3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3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momento</a:t>
            </a:r>
            <a:r>
              <a:rPr dirty="0" sz="1100" spc="3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3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presentación</a:t>
            </a:r>
            <a:r>
              <a:rPr dirty="0" sz="1100" spc="3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3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instancia,</a:t>
            </a:r>
            <a:r>
              <a:rPr dirty="0" sz="1100" spc="3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estaba</a:t>
            </a:r>
            <a:r>
              <a:rPr dirty="0" sz="1100" spc="35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plenamente </a:t>
            </a:r>
            <a:r>
              <a:rPr dirty="0" sz="1100">
                <a:latin typeface="Arial MT"/>
                <a:cs typeface="Arial MT"/>
              </a:rPr>
              <a:t>vigente.</a:t>
            </a:r>
            <a:r>
              <a:rPr dirty="0" sz="1100" spc="2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Por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tanto</a:t>
            </a:r>
            <a:r>
              <a:rPr dirty="0" sz="1100" spc="2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2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eventual</a:t>
            </a:r>
            <a:r>
              <a:rPr dirty="0" sz="1100" spc="229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nulidad</a:t>
            </a:r>
            <a:r>
              <a:rPr dirty="0" sz="1100" spc="2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dichos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instrumentos</a:t>
            </a:r>
            <a:r>
              <a:rPr dirty="0" sz="1100" spc="229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no</a:t>
            </a:r>
            <a:r>
              <a:rPr dirty="0" sz="1100" spc="2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implica</a:t>
            </a:r>
            <a:r>
              <a:rPr dirty="0" sz="1100" spc="2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21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del </a:t>
            </a:r>
            <a:r>
              <a:rPr dirty="0" sz="1100">
                <a:latin typeface="Arial MT"/>
                <a:cs typeface="Arial MT"/>
              </a:rPr>
              <a:t>acto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impugnado,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ajustado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derecho.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Arial MT"/>
              <a:cs typeface="Arial MT"/>
            </a:endParaRPr>
          </a:p>
          <a:p>
            <a:pPr algn="just" marL="12700" marR="10160" indent="168910">
              <a:lnSpc>
                <a:spcPct val="95900"/>
              </a:lnSpc>
            </a:pPr>
            <a:r>
              <a:rPr dirty="0" sz="1100">
                <a:latin typeface="Arial MT"/>
                <a:cs typeface="Arial MT"/>
              </a:rPr>
              <a:t>Señala</a:t>
            </a:r>
            <a:r>
              <a:rPr dirty="0" sz="1100" spc="4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asimismo</a:t>
            </a:r>
            <a:r>
              <a:rPr dirty="0" sz="1100" spc="4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4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Ayuntamiento</a:t>
            </a:r>
            <a:r>
              <a:rPr dirty="0" sz="1100" spc="4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4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Barcelona</a:t>
            </a:r>
            <a:r>
              <a:rPr dirty="0" sz="1100" spc="4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48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las</a:t>
            </a:r>
            <a:r>
              <a:rPr dirty="0" sz="1100" spc="4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sentencias</a:t>
            </a:r>
            <a:r>
              <a:rPr dirty="0" sz="1100" spc="49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que </a:t>
            </a:r>
            <a:r>
              <a:rPr dirty="0" sz="1100">
                <a:latin typeface="Arial MT"/>
                <a:cs typeface="Arial MT"/>
              </a:rPr>
              <a:t>declaran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nulidad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PEUAT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no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producen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efectos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“ex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tunc”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no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comportan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la </a:t>
            </a:r>
            <a:r>
              <a:rPr dirty="0" sz="1100">
                <a:latin typeface="Arial MT"/>
                <a:cs typeface="Arial MT"/>
              </a:rPr>
              <a:t>anulación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resolución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impugnada.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Arial MT"/>
              <a:cs typeface="Arial MT"/>
            </a:endParaRPr>
          </a:p>
          <a:p>
            <a:pPr algn="just" marL="12700" marR="6985" indent="168910">
              <a:lnSpc>
                <a:spcPct val="96100"/>
              </a:lnSpc>
              <a:spcBef>
                <a:spcPts val="5"/>
              </a:spcBef>
            </a:pPr>
            <a:r>
              <a:rPr dirty="0" sz="1100">
                <a:latin typeface="Arial MT"/>
                <a:cs typeface="Arial MT"/>
              </a:rPr>
              <a:t>Indicaba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asimismo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nulidad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las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sentencias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no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era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firme,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por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la </a:t>
            </a:r>
            <a:r>
              <a:rPr dirty="0" sz="1100">
                <a:latin typeface="Arial MT"/>
                <a:cs typeface="Arial MT"/>
              </a:rPr>
              <a:t>eventual</a:t>
            </a:r>
            <a:r>
              <a:rPr dirty="0" sz="1100" spc="2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nulidad</a:t>
            </a:r>
            <a:r>
              <a:rPr dirty="0" sz="1100" spc="2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2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PEUAT</a:t>
            </a:r>
            <a:r>
              <a:rPr dirty="0" sz="1100" spc="2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</a:t>
            </a:r>
            <a:r>
              <a:rPr dirty="0" sz="1100" spc="2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PEHUT</a:t>
            </a:r>
            <a:r>
              <a:rPr dirty="0" sz="1100" spc="2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no</a:t>
            </a:r>
            <a:r>
              <a:rPr dirty="0" sz="1100" spc="2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comportaba</a:t>
            </a:r>
            <a:r>
              <a:rPr dirty="0" sz="1100" spc="2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2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2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acto</a:t>
            </a:r>
            <a:r>
              <a:rPr dirty="0" sz="1100" spc="24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impugnado, </a:t>
            </a:r>
            <a:r>
              <a:rPr dirty="0" sz="1100">
                <a:latin typeface="Arial MT"/>
                <a:cs typeface="Arial MT"/>
              </a:rPr>
              <a:t>pues</a:t>
            </a:r>
            <a:r>
              <a:rPr dirty="0" sz="1100" spc="2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tales</a:t>
            </a:r>
            <a:r>
              <a:rPr dirty="0" sz="1100" spc="2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instrumentos</a:t>
            </a:r>
            <a:r>
              <a:rPr dirty="0" sz="1100" spc="2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planeamiento</a:t>
            </a:r>
            <a:r>
              <a:rPr dirty="0" sz="1100" spc="2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estaban</a:t>
            </a:r>
            <a:r>
              <a:rPr dirty="0" sz="1100" spc="2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vigentes</a:t>
            </a:r>
            <a:r>
              <a:rPr dirty="0" sz="1100" spc="2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2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2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momento</a:t>
            </a:r>
            <a:r>
              <a:rPr dirty="0" sz="1100" spc="27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de </a:t>
            </a:r>
            <a:r>
              <a:rPr dirty="0" sz="1100">
                <a:latin typeface="Arial MT"/>
                <a:cs typeface="Arial MT"/>
              </a:rPr>
              <a:t>dictarse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acto.</a:t>
            </a:r>
            <a:endParaRPr sz="1100">
              <a:latin typeface="Arial MT"/>
              <a:cs typeface="Arial MT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9160" y="9681971"/>
            <a:ext cx="477012" cy="548640"/>
          </a:xfrm>
          <a:prstGeom prst="rect">
            <a:avLst/>
          </a:prstGeom>
        </p:spPr>
      </p:pic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1440433" y="9639299"/>
          <a:ext cx="4693920" cy="628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1360"/>
                <a:gridCol w="1260475"/>
                <a:gridCol w="2700019"/>
              </a:tblGrid>
              <a:tr h="269240">
                <a:tc gridSpan="2">
                  <a:txBody>
                    <a:bodyPr/>
                    <a:lstStyle/>
                    <a:p>
                      <a:pPr marL="51752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Codi</a:t>
                      </a:r>
                      <a:r>
                        <a:rPr dirty="0" sz="650" spc="-1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Segur</a:t>
                      </a:r>
                      <a:r>
                        <a:rPr dirty="0" sz="650" spc="-2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de</a:t>
                      </a:r>
                      <a:r>
                        <a:rPr dirty="0" sz="650" spc="-2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Verificació:</a:t>
                      </a:r>
                      <a:endParaRPr sz="65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59410">
                <a:tc>
                  <a:txBody>
                    <a:bodyPr/>
                    <a:lstStyle/>
                    <a:p>
                      <a:pPr algn="ctr" marL="158115" marR="143510" indent="2540">
                        <a:lnSpc>
                          <a:spcPts val="880"/>
                        </a:lnSpc>
                        <a:spcBef>
                          <a:spcPts val="5"/>
                        </a:spcBef>
                      </a:pP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Data</a:t>
                      </a:r>
                      <a:r>
                        <a:rPr dirty="0" sz="650" spc="-1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i </a:t>
                      </a:r>
                      <a:r>
                        <a:rPr dirty="0" sz="650" spc="-2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hora</a:t>
                      </a:r>
                      <a:r>
                        <a:rPr dirty="0" sz="650" spc="50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04/07/2023</a:t>
                      </a:r>
                      <a:endParaRPr sz="650">
                        <a:latin typeface="Arial MT"/>
                        <a:cs typeface="Arial MT"/>
                      </a:endParaRPr>
                    </a:p>
                    <a:p>
                      <a:pPr algn="ctr" marL="508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13:40</a:t>
                      </a:r>
                      <a:endParaRPr sz="650">
                        <a:latin typeface="Arial MT"/>
                        <a:cs typeface="Arial MT"/>
                      </a:endParaRPr>
                    </a:p>
                  </a:txBody>
                  <a:tcPr marL="0" marR="0" marB="0" marT="63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Administració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-25"/>
              <a:t> </a:t>
            </a:r>
            <a:r>
              <a:rPr dirty="0"/>
              <a:t>justícia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/>
              <a:t>Catalunya</a:t>
            </a:r>
            <a:r>
              <a:rPr dirty="0" spc="-20"/>
              <a:t> </a:t>
            </a:r>
            <a:r>
              <a:rPr dirty="0" b="1">
                <a:latin typeface="Arial"/>
                <a:cs typeface="Arial"/>
              </a:rPr>
              <a:t>·</a:t>
            </a:r>
            <a:r>
              <a:rPr dirty="0" spc="20" b="1">
                <a:latin typeface="Arial"/>
                <a:cs typeface="Arial"/>
              </a:rPr>
              <a:t> </a:t>
            </a:r>
            <a:r>
              <a:rPr dirty="0"/>
              <a:t>Administración</a:t>
            </a:r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/>
              <a:t>Justicia</a:t>
            </a:r>
            <a:r>
              <a:rPr dirty="0" spc="-20"/>
              <a:t> </a:t>
            </a:r>
            <a:r>
              <a:rPr dirty="0"/>
              <a:t>en</a:t>
            </a:r>
            <a:r>
              <a:rPr dirty="0" spc="-20"/>
              <a:t> </a:t>
            </a:r>
            <a:r>
              <a:rPr dirty="0" spc="-10"/>
              <a:t>Cataluña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Pàgina</a:t>
            </a:r>
            <a:r>
              <a:rPr dirty="0" spc="-20"/>
              <a:t> </a:t>
            </a:r>
            <a:fld id="{81D60167-4931-47E6-BA6A-407CBD079E47}" type="slidenum">
              <a:rPr dirty="0"/>
              <a:t>3</a:t>
            </a:fld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 spc="-50"/>
              <a:t>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157983" y="64007"/>
            <a:ext cx="3240405" cy="304800"/>
          </a:xfrm>
          <a:prstGeom prst="rect">
            <a:avLst/>
          </a:prstGeom>
          <a:ln w="6096">
            <a:solidFill>
              <a:srgbClr val="FF0000"/>
            </a:solidFill>
          </a:ln>
        </p:spPr>
        <p:txBody>
          <a:bodyPr wrap="square" lIns="0" tIns="13335" rIns="0" bIns="0" rtlCol="0" vert="horz">
            <a:spAutoFit/>
          </a:bodyPr>
          <a:lstStyle/>
          <a:p>
            <a:pPr algn="r" marR="37465">
              <a:lnSpc>
                <a:spcPct val="100000"/>
              </a:lnSpc>
              <a:spcBef>
                <a:spcPts val="105"/>
              </a:spcBef>
            </a:pPr>
            <a:r>
              <a:rPr dirty="0" sz="900" spc="-10" b="1">
                <a:solidFill>
                  <a:srgbClr val="FF0000"/>
                </a:solidFill>
                <a:latin typeface="Verdana"/>
                <a:cs typeface="Verdana"/>
              </a:rPr>
              <a:t>05-07-</a:t>
            </a:r>
            <a:r>
              <a:rPr dirty="0" sz="900" spc="-20" b="1">
                <a:solidFill>
                  <a:srgbClr val="FF0000"/>
                </a:solidFill>
                <a:latin typeface="Verdana"/>
                <a:cs typeface="Verdana"/>
              </a:rPr>
              <a:t>2023</a:t>
            </a:r>
            <a:endParaRPr sz="900">
              <a:latin typeface="Verdana"/>
              <a:cs typeface="Verdana"/>
            </a:endParaRPr>
          </a:p>
          <a:p>
            <a:pPr algn="r" marR="50800">
              <a:lnSpc>
                <a:spcPct val="100000"/>
              </a:lnSpc>
              <a:spcBef>
                <a:spcPts val="105"/>
              </a:spcBef>
            </a:pPr>
            <a:r>
              <a:rPr dirty="0" sz="700" spc="-20">
                <a:latin typeface="Verdana"/>
                <a:cs typeface="Verdana"/>
              </a:rPr>
              <a:t>4/10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92682" y="1165606"/>
            <a:ext cx="5212715" cy="77209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288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Arial MT"/>
                <a:cs typeface="Arial MT"/>
              </a:rPr>
              <a:t>Interesa</a:t>
            </a:r>
            <a:r>
              <a:rPr dirty="0" sz="1100" spc="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por</a:t>
            </a:r>
            <a:r>
              <a:rPr dirty="0" sz="1100" spc="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ello</a:t>
            </a:r>
            <a:r>
              <a:rPr dirty="0" sz="1100" spc="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íntegra</a:t>
            </a:r>
            <a:r>
              <a:rPr dirty="0" sz="1100" spc="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desestimación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5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demanda.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1200">
              <a:latin typeface="Arial MT"/>
              <a:cs typeface="Arial MT"/>
            </a:endParaRPr>
          </a:p>
          <a:p>
            <a:pPr marL="182880">
              <a:lnSpc>
                <a:spcPct val="100000"/>
              </a:lnSpc>
              <a:spcBef>
                <a:spcPts val="1070"/>
              </a:spcBef>
            </a:pPr>
            <a:r>
              <a:rPr dirty="0" sz="1100" b="1">
                <a:latin typeface="Arial"/>
                <a:cs typeface="Arial"/>
              </a:rPr>
              <a:t>TERCERO.</a:t>
            </a:r>
            <a:r>
              <a:rPr dirty="0" sz="1100" spc="10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EXAMEN</a:t>
            </a:r>
            <a:r>
              <a:rPr dirty="0" sz="1100" spc="8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DE</a:t>
            </a:r>
            <a:r>
              <a:rPr dirty="0" sz="1100" spc="8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LAS</a:t>
            </a:r>
            <a:r>
              <a:rPr dirty="0" sz="1100" spc="105" b="1">
                <a:latin typeface="Arial"/>
                <a:cs typeface="Arial"/>
              </a:rPr>
              <a:t> </a:t>
            </a:r>
            <a:r>
              <a:rPr dirty="0" sz="1100" spc="-10" b="1">
                <a:latin typeface="Arial"/>
                <a:cs typeface="Arial"/>
              </a:rPr>
              <a:t>ALEGACIONES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>
              <a:latin typeface="Arial"/>
              <a:cs typeface="Arial"/>
            </a:endParaRPr>
          </a:p>
          <a:p>
            <a:pPr algn="just" marL="12700" marR="5080" indent="168910">
              <a:lnSpc>
                <a:spcPct val="95900"/>
              </a:lnSpc>
            </a:pP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3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presente</a:t>
            </a:r>
            <a:r>
              <a:rPr dirty="0" sz="1100" spc="2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cuestión</a:t>
            </a:r>
            <a:r>
              <a:rPr dirty="0" sz="1100" spc="3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ha</a:t>
            </a:r>
            <a:r>
              <a:rPr dirty="0" sz="1100" spc="3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sido</a:t>
            </a:r>
            <a:r>
              <a:rPr dirty="0" sz="1100" spc="3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resuelta</a:t>
            </a:r>
            <a:r>
              <a:rPr dirty="0" sz="1100" spc="2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2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un</a:t>
            </a:r>
            <a:r>
              <a:rPr dirty="0" sz="1100" spc="2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sentido</a:t>
            </a:r>
            <a:r>
              <a:rPr dirty="0" sz="1100" spc="3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estimatorio</a:t>
            </a:r>
            <a:r>
              <a:rPr dirty="0" sz="1100" spc="3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parcial</a:t>
            </a:r>
            <a:r>
              <a:rPr dirty="0" sz="1100" spc="30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en </a:t>
            </a:r>
            <a:r>
              <a:rPr dirty="0" sz="1100">
                <a:latin typeface="Arial MT"/>
                <a:cs typeface="Arial MT"/>
              </a:rPr>
              <a:t>diversas</a:t>
            </a:r>
            <a:r>
              <a:rPr dirty="0" sz="1100" spc="2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resoluciones</a:t>
            </a:r>
            <a:r>
              <a:rPr dirty="0" sz="1100" spc="1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dictadas</a:t>
            </a:r>
            <a:r>
              <a:rPr dirty="0" sz="1100" spc="1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por</a:t>
            </a:r>
            <a:r>
              <a:rPr dirty="0" sz="1100" spc="1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juzgados</a:t>
            </a:r>
            <a:r>
              <a:rPr dirty="0" sz="1100" spc="2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esta</a:t>
            </a:r>
            <a:r>
              <a:rPr dirty="0" sz="1100" spc="20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población.</a:t>
            </a:r>
            <a:r>
              <a:rPr dirty="0" sz="1100" spc="20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No</a:t>
            </a:r>
            <a:r>
              <a:rPr dirty="0" sz="1100" spc="20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obstante,</a:t>
            </a:r>
            <a:r>
              <a:rPr dirty="0" sz="1100" spc="21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el </a:t>
            </a:r>
            <a:r>
              <a:rPr dirty="0" sz="1100">
                <a:latin typeface="Arial MT"/>
                <a:cs typeface="Arial MT"/>
              </a:rPr>
              <a:t>Tribunal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Superior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Justicia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ha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resuelto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definitivamente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cuestión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recientes </a:t>
            </a:r>
            <a:r>
              <a:rPr dirty="0" sz="1100">
                <a:latin typeface="Arial MT"/>
                <a:cs typeface="Arial MT"/>
              </a:rPr>
              <a:t>resoluciones</a:t>
            </a:r>
            <a:r>
              <a:rPr dirty="0" sz="1100" spc="2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dejando</a:t>
            </a:r>
            <a:r>
              <a:rPr dirty="0" sz="1100" spc="2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claro</a:t>
            </a:r>
            <a:r>
              <a:rPr dirty="0" sz="1100" spc="2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2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25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Ayuntamiento</a:t>
            </a:r>
            <a:r>
              <a:rPr dirty="0" sz="1100" spc="2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Barcelona</a:t>
            </a:r>
            <a:r>
              <a:rPr dirty="0" sz="1100" spc="25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debió</a:t>
            </a:r>
            <a:r>
              <a:rPr dirty="0" sz="1100" spc="2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admitir</a:t>
            </a:r>
            <a:r>
              <a:rPr dirty="0" sz="1100" spc="24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la </a:t>
            </a:r>
            <a:r>
              <a:rPr dirty="0" sz="1100">
                <a:latin typeface="Arial MT"/>
                <a:cs typeface="Arial MT"/>
              </a:rPr>
              <a:t>comunicación</a:t>
            </a:r>
            <a:r>
              <a:rPr dirty="0" sz="1100" spc="31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previa.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Arial MT"/>
              <a:cs typeface="Arial MT"/>
            </a:endParaRPr>
          </a:p>
          <a:p>
            <a:pPr algn="just" marL="12700" marR="6350" indent="168910">
              <a:lnSpc>
                <a:spcPts val="1280"/>
              </a:lnSpc>
            </a:pPr>
            <a:r>
              <a:rPr dirty="0" sz="1100">
                <a:latin typeface="Arial MT"/>
                <a:cs typeface="Arial MT"/>
              </a:rPr>
              <a:t>Procede</a:t>
            </a:r>
            <a:r>
              <a:rPr dirty="0" sz="1100" spc="4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destacar,</a:t>
            </a:r>
            <a:r>
              <a:rPr dirty="0" sz="1100" spc="4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entre</a:t>
            </a:r>
            <a:r>
              <a:rPr dirty="0" sz="1100" spc="100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otras,</a:t>
            </a:r>
            <a:r>
              <a:rPr dirty="0" sz="1100" spc="4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9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reciente</a:t>
            </a:r>
            <a:r>
              <a:rPr dirty="0" sz="1100" spc="100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STJCat</a:t>
            </a:r>
            <a:r>
              <a:rPr dirty="0" sz="1100" spc="100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4612/2022</a:t>
            </a:r>
            <a:r>
              <a:rPr dirty="0" sz="1100" spc="10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48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22</a:t>
            </a:r>
            <a:r>
              <a:rPr dirty="0" sz="1100" spc="100">
                <a:latin typeface="Arial MT"/>
                <a:cs typeface="Arial MT"/>
              </a:rPr>
              <a:t>  </a:t>
            </a:r>
            <a:r>
              <a:rPr dirty="0" sz="1100" spc="-25">
                <a:latin typeface="Arial MT"/>
                <a:cs typeface="Arial MT"/>
              </a:rPr>
              <a:t>de </a:t>
            </a:r>
            <a:r>
              <a:rPr dirty="0" sz="1100">
                <a:latin typeface="Arial MT"/>
                <a:cs typeface="Arial MT"/>
              </a:rPr>
              <a:t>diciembre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(recurso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apelación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443/2021-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B)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vino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indicar: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Arial MT"/>
              <a:cs typeface="Arial MT"/>
            </a:endParaRPr>
          </a:p>
          <a:p>
            <a:pPr algn="just" marL="12700" marR="10160" indent="168910">
              <a:lnSpc>
                <a:spcPct val="95800"/>
              </a:lnSpc>
            </a:pPr>
            <a:r>
              <a:rPr dirty="0" sz="1000" i="1">
                <a:latin typeface="Arial"/>
                <a:cs typeface="Arial"/>
              </a:rPr>
              <a:t>“La</a:t>
            </a:r>
            <a:r>
              <a:rPr dirty="0" sz="1000" spc="2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firmeza</a:t>
            </a:r>
            <a:r>
              <a:rPr dirty="0" sz="1000" spc="2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2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Sentencia</a:t>
            </a:r>
            <a:r>
              <a:rPr dirty="0" sz="1000" spc="2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229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Sección</a:t>
            </a:r>
            <a:r>
              <a:rPr dirty="0" sz="1000" spc="2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3ª</a:t>
            </a:r>
            <a:r>
              <a:rPr dirty="0" sz="1000" spc="2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este</a:t>
            </a:r>
            <a:r>
              <a:rPr dirty="0" sz="1000" spc="2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Tribunal</a:t>
            </a:r>
            <a:r>
              <a:rPr dirty="0" sz="1000" spc="20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15-10-2019,</a:t>
            </a:r>
            <a:r>
              <a:rPr dirty="0" sz="1000" spc="210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que </a:t>
            </a:r>
            <a:r>
              <a:rPr dirty="0" sz="1000" i="1">
                <a:latin typeface="Arial"/>
                <a:cs typeface="Arial"/>
              </a:rPr>
              <a:t>declaró</a:t>
            </a:r>
            <a:r>
              <a:rPr dirty="0" sz="1000" spc="27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27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nulidad</a:t>
            </a:r>
            <a:r>
              <a:rPr dirty="0" sz="1000" spc="27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del</a:t>
            </a:r>
            <a:r>
              <a:rPr dirty="0" sz="1000" spc="27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PEUAT</a:t>
            </a:r>
            <a:r>
              <a:rPr dirty="0" sz="1000" spc="27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(PLAN</a:t>
            </a:r>
            <a:r>
              <a:rPr dirty="0" sz="1000" spc="27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ESPECIAL</a:t>
            </a:r>
            <a:r>
              <a:rPr dirty="0" sz="1000" spc="27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URBANÍSTICO</a:t>
            </a:r>
            <a:r>
              <a:rPr dirty="0" sz="1000" spc="28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PARA</a:t>
            </a:r>
            <a:r>
              <a:rPr dirty="0" sz="1000" spc="275" i="1">
                <a:latin typeface="Arial"/>
                <a:cs typeface="Arial"/>
              </a:rPr>
              <a:t>  </a:t>
            </a:r>
            <a:r>
              <a:rPr dirty="0" sz="1000" spc="-25" i="1">
                <a:latin typeface="Arial"/>
                <a:cs typeface="Arial"/>
              </a:rPr>
              <a:t>LA </a:t>
            </a:r>
            <a:r>
              <a:rPr dirty="0" sz="1000" i="1">
                <a:latin typeface="Arial"/>
                <a:cs typeface="Arial"/>
              </a:rPr>
              <a:t>REGULACIÓN</a:t>
            </a:r>
            <a:r>
              <a:rPr dirty="0" sz="1000" spc="24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2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LOS</a:t>
            </a:r>
            <a:r>
              <a:rPr dirty="0" sz="1000" spc="24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ESTABLECIMIENTOS</a:t>
            </a:r>
            <a:r>
              <a:rPr dirty="0" sz="1000" spc="24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29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ALOJAMIENTO</a:t>
            </a:r>
            <a:r>
              <a:rPr dirty="0" sz="1000" spc="235" i="1">
                <a:latin typeface="Arial"/>
                <a:cs typeface="Arial"/>
              </a:rPr>
              <a:t>  </a:t>
            </a:r>
            <a:r>
              <a:rPr dirty="0" sz="1000" spc="-10" i="1">
                <a:latin typeface="Arial"/>
                <a:cs typeface="Arial"/>
              </a:rPr>
              <a:t>TURÍSTICO, </a:t>
            </a:r>
            <a:r>
              <a:rPr dirty="0" sz="1000" i="1">
                <a:latin typeface="Arial"/>
                <a:cs typeface="Arial"/>
              </a:rPr>
              <a:t>ALBERGUES</a:t>
            </a:r>
            <a:r>
              <a:rPr dirty="0" sz="1000" spc="18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8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JUVENTUD,</a:t>
            </a:r>
            <a:r>
              <a:rPr dirty="0" sz="1000" spc="18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RESIDENCIAS</a:t>
            </a:r>
            <a:r>
              <a:rPr dirty="0" sz="1000" spc="20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COLECTIVAS</a:t>
            </a:r>
            <a:r>
              <a:rPr dirty="0" sz="1000" spc="19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85" i="1">
                <a:latin typeface="Arial"/>
                <a:cs typeface="Arial"/>
              </a:rPr>
              <a:t>  </a:t>
            </a:r>
            <a:r>
              <a:rPr dirty="0" sz="1000" spc="-10" i="1">
                <a:latin typeface="Arial"/>
                <a:cs typeface="Arial"/>
              </a:rPr>
              <a:t>ALOJAMIENTO </a:t>
            </a:r>
            <a:r>
              <a:rPr dirty="0" sz="1000" i="1">
                <a:latin typeface="Arial"/>
                <a:cs typeface="Arial"/>
              </a:rPr>
              <a:t>TEMPORAL</a:t>
            </a:r>
            <a:r>
              <a:rPr dirty="0" sz="1000" spc="2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</a:t>
            </a:r>
            <a:r>
              <a:rPr dirty="0" sz="1000" spc="2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VIVIENDAS</a:t>
            </a:r>
            <a:r>
              <a:rPr dirty="0" sz="1000" spc="2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USO</a:t>
            </a:r>
            <a:r>
              <a:rPr dirty="0" sz="1000" spc="2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TURÍSTICO</a:t>
            </a:r>
            <a:r>
              <a:rPr dirty="0" sz="1000" spc="2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20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2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CIUDAD</a:t>
            </a:r>
            <a:r>
              <a:rPr dirty="0" sz="1000" spc="2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1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BARCELONA),</a:t>
            </a:r>
            <a:endParaRPr sz="1000">
              <a:latin typeface="Arial"/>
              <a:cs typeface="Arial"/>
            </a:endParaRPr>
          </a:p>
          <a:p>
            <a:pPr algn="just" marL="12700" marR="12065">
              <a:lnSpc>
                <a:spcPct val="95800"/>
              </a:lnSpc>
              <a:spcBef>
                <a:spcPts val="50"/>
              </a:spcBef>
            </a:pPr>
            <a:r>
              <a:rPr dirty="0" sz="1000" i="1">
                <a:latin typeface="Arial"/>
                <a:cs typeface="Arial"/>
              </a:rPr>
              <a:t>con</a:t>
            </a:r>
            <a:r>
              <a:rPr dirty="0" sz="1000" spc="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inadmisión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los</a:t>
            </a:r>
            <a:r>
              <a:rPr dirty="0" sz="1000" spc="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recursos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casación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interpuestos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ante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Tribunal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Supremo</a:t>
            </a:r>
            <a:r>
              <a:rPr dirty="0" sz="1000" spc="204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por </a:t>
            </a:r>
            <a:r>
              <a:rPr dirty="0" sz="1000" i="1">
                <a:latin typeface="Arial"/>
                <a:cs typeface="Arial"/>
              </a:rPr>
              <a:t>Providencia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29-9-2020,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por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Sección</a:t>
            </a:r>
            <a:r>
              <a:rPr dirty="0" sz="1000" spc="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Casación</a:t>
            </a:r>
            <a:r>
              <a:rPr dirty="0" sz="1000" spc="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este</a:t>
            </a:r>
            <a:r>
              <a:rPr dirty="0" sz="1000" spc="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mismo</a:t>
            </a:r>
            <a:r>
              <a:rPr dirty="0" sz="1000" spc="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Tribunal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porAuto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3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4</a:t>
            </a:r>
            <a:r>
              <a:rPr dirty="0" sz="1000" spc="3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3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abril</a:t>
            </a:r>
            <a:r>
              <a:rPr dirty="0" sz="1000" spc="30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3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2021,</a:t>
            </a:r>
            <a:r>
              <a:rPr dirty="0" sz="1000" spc="3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ha</a:t>
            </a:r>
            <a:r>
              <a:rPr dirty="0" sz="1000" spc="3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zanjado</a:t>
            </a:r>
            <a:r>
              <a:rPr dirty="0" sz="1000" spc="3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definitivamente</a:t>
            </a:r>
            <a:r>
              <a:rPr dirty="0" sz="1000" spc="3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3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cuestión</a:t>
            </a:r>
            <a:r>
              <a:rPr dirty="0" sz="1000" spc="3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sobre</a:t>
            </a:r>
            <a:r>
              <a:rPr dirty="0" sz="1000" spc="3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3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legalidad</a:t>
            </a:r>
            <a:r>
              <a:rPr dirty="0" sz="1000" spc="330" i="1">
                <a:latin typeface="Arial"/>
                <a:cs typeface="Arial"/>
              </a:rPr>
              <a:t> </a:t>
            </a:r>
            <a:r>
              <a:rPr dirty="0" sz="1000" spc="-50" i="1">
                <a:latin typeface="Arial"/>
                <a:cs typeface="Arial"/>
              </a:rPr>
              <a:t>o </a:t>
            </a:r>
            <a:r>
              <a:rPr dirty="0" sz="1000" i="1">
                <a:latin typeface="Arial"/>
                <a:cs typeface="Arial"/>
              </a:rPr>
              <a:t>ilegalidad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tal</a:t>
            </a:r>
            <a:r>
              <a:rPr dirty="0" sz="1000" spc="1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instrumento</a:t>
            </a:r>
            <a:r>
              <a:rPr dirty="0" sz="1000" spc="1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planeamiento.</a:t>
            </a:r>
            <a:r>
              <a:rPr dirty="0" sz="1000" spc="1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asimismo</a:t>
            </a:r>
            <a:r>
              <a:rPr dirty="0" sz="1000" spc="1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Sentencia,</a:t>
            </a:r>
            <a:r>
              <a:rPr dirty="0" sz="1000" spc="1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también</a:t>
            </a:r>
            <a:r>
              <a:rPr dirty="0" sz="1000" spc="1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80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la </a:t>
            </a:r>
            <a:r>
              <a:rPr dirty="0" sz="1000" i="1">
                <a:latin typeface="Arial"/>
                <a:cs typeface="Arial"/>
              </a:rPr>
              <a:t>Sección</a:t>
            </a:r>
            <a:r>
              <a:rPr dirty="0" sz="1000" spc="2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3ª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este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Tribunal</a:t>
            </a:r>
            <a:r>
              <a:rPr dirty="0" sz="1000" spc="2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fecha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12-6-2019,</a:t>
            </a:r>
            <a:r>
              <a:rPr dirty="0" sz="1000" spc="2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declaró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nulidad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del</a:t>
            </a:r>
            <a:r>
              <a:rPr dirty="0" sz="1000" spc="27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PEHUT </a:t>
            </a:r>
            <a:r>
              <a:rPr dirty="0" sz="1000" i="1">
                <a:latin typeface="Arial"/>
                <a:cs typeface="Arial"/>
              </a:rPr>
              <a:t>(PLAN</a:t>
            </a:r>
            <a:r>
              <a:rPr dirty="0" sz="1000" spc="2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ESPECIAL</a:t>
            </a:r>
            <a:r>
              <a:rPr dirty="0" sz="1000" spc="2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URBANÍSTICO</a:t>
            </a:r>
            <a:r>
              <a:rPr dirty="0" sz="1000" spc="3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PARA</a:t>
            </a:r>
            <a:r>
              <a:rPr dirty="0" sz="1000" spc="2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2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REGULACIÓN</a:t>
            </a:r>
            <a:r>
              <a:rPr dirty="0" sz="1000" spc="2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LAS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VIVIENDAS</a:t>
            </a:r>
            <a:r>
              <a:rPr dirty="0" sz="1000" spc="300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DE</a:t>
            </a:r>
            <a:endParaRPr sz="1000">
              <a:latin typeface="Arial"/>
              <a:cs typeface="Arial"/>
            </a:endParaRPr>
          </a:p>
          <a:p>
            <a:pPr algn="just" marL="12700" marR="26670">
              <a:lnSpc>
                <a:spcPts val="1150"/>
              </a:lnSpc>
              <a:spcBef>
                <a:spcPts val="95"/>
              </a:spcBef>
            </a:pPr>
            <a:r>
              <a:rPr dirty="0" sz="1000" i="1">
                <a:latin typeface="Arial"/>
                <a:cs typeface="Arial"/>
              </a:rPr>
              <a:t>USO</a:t>
            </a:r>
            <a:r>
              <a:rPr dirty="0" sz="1000" spc="14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TURÍSTICO),</a:t>
            </a:r>
            <a:r>
              <a:rPr dirty="0" sz="1000" spc="14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con</a:t>
            </a:r>
            <a:r>
              <a:rPr dirty="0" sz="1000" spc="1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inadmisión,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por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Sección</a:t>
            </a:r>
            <a:r>
              <a:rPr dirty="0" sz="1000" spc="1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5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Casación</a:t>
            </a:r>
            <a:r>
              <a:rPr dirty="0" sz="1000" spc="1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este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Tribunal,</a:t>
            </a:r>
            <a:r>
              <a:rPr dirty="0" sz="1000" spc="140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del </a:t>
            </a:r>
            <a:r>
              <a:rPr dirty="0" sz="1000" i="1">
                <a:latin typeface="Arial"/>
                <a:cs typeface="Arial"/>
              </a:rPr>
              <a:t>recurso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interpuesto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contra</a:t>
            </a:r>
            <a:r>
              <a:rPr dirty="0" sz="1000" spc="1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misma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por</a:t>
            </a:r>
            <a:r>
              <a:rPr dirty="0" sz="1000" spc="1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Auto</a:t>
            </a:r>
            <a:r>
              <a:rPr dirty="0" sz="1000" spc="11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8-3-</a:t>
            </a:r>
            <a:r>
              <a:rPr dirty="0" sz="1000" spc="-10" i="1">
                <a:latin typeface="Arial"/>
                <a:cs typeface="Arial"/>
              </a:rPr>
              <a:t>2022.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 algn="just" marL="12700" marR="11430" indent="168910">
              <a:lnSpc>
                <a:spcPct val="95800"/>
              </a:lnSpc>
            </a:pPr>
            <a:r>
              <a:rPr dirty="0" sz="1000" i="1">
                <a:latin typeface="Arial"/>
                <a:cs typeface="Arial"/>
              </a:rPr>
              <a:t>Resta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por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examinar,</a:t>
            </a:r>
            <a:r>
              <a:rPr dirty="0" sz="1000" spc="5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los</a:t>
            </a:r>
            <a:r>
              <a:rPr dirty="0" sz="1000" spc="4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efectos</a:t>
            </a:r>
            <a:r>
              <a:rPr dirty="0" sz="1000" spc="4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sobre</a:t>
            </a:r>
            <a:r>
              <a:rPr dirty="0" sz="1000" spc="6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nuestro</a:t>
            </a:r>
            <a:r>
              <a:rPr dirty="0" sz="1000" spc="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recurso,</a:t>
            </a:r>
            <a:r>
              <a:rPr dirty="0" sz="1000" spc="5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pueda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tener</a:t>
            </a:r>
            <a:r>
              <a:rPr dirty="0" sz="1000" spc="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dicha</a:t>
            </a:r>
            <a:r>
              <a:rPr dirty="0" sz="1000" spc="16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nulidad, </a:t>
            </a:r>
            <a:r>
              <a:rPr dirty="0" sz="1000" i="1">
                <a:latin typeface="Arial"/>
                <a:cs typeface="Arial"/>
              </a:rPr>
              <a:t>pues</a:t>
            </a:r>
            <a:r>
              <a:rPr dirty="0" sz="1000" spc="2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mientras</a:t>
            </a:r>
            <a:r>
              <a:rPr dirty="0" sz="1000" spc="3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2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para</a:t>
            </a:r>
            <a:r>
              <a:rPr dirty="0" sz="1000" spc="2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2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parte</a:t>
            </a:r>
            <a:r>
              <a:rPr dirty="0" sz="1000" spc="2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apelante</a:t>
            </a:r>
            <a:r>
              <a:rPr dirty="0" sz="1000" spc="3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impediría</a:t>
            </a:r>
            <a:r>
              <a:rPr dirty="0" sz="1000" spc="2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2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su</a:t>
            </a:r>
            <a:r>
              <a:rPr dirty="0" sz="1000" spc="2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declaración</a:t>
            </a:r>
            <a:r>
              <a:rPr dirty="0" sz="1000" spc="30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responsable </a:t>
            </a:r>
            <a:r>
              <a:rPr dirty="0" sz="1000" i="1">
                <a:latin typeface="Arial"/>
                <a:cs typeface="Arial"/>
              </a:rPr>
              <a:t>incurra</a:t>
            </a:r>
            <a:r>
              <a:rPr dirty="0" sz="1000" spc="2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229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falta</a:t>
            </a:r>
            <a:r>
              <a:rPr dirty="0" sz="1000" spc="2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fundamento,</a:t>
            </a:r>
            <a:r>
              <a:rPr dirty="0" sz="1000" spc="25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</a:t>
            </a:r>
            <a:r>
              <a:rPr dirty="0" sz="1000" spc="2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por</a:t>
            </a:r>
            <a:r>
              <a:rPr dirty="0" sz="1000" spc="2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tanto</a:t>
            </a:r>
            <a:r>
              <a:rPr dirty="0" sz="1000" spc="2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pudiera</a:t>
            </a:r>
            <a:r>
              <a:rPr dirty="0" sz="1000" spc="2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ser</a:t>
            </a:r>
            <a:r>
              <a:rPr dirty="0" sz="1000" spc="229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objeto</a:t>
            </a:r>
            <a:r>
              <a:rPr dirty="0" sz="1000" spc="25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inadmisión,</a:t>
            </a:r>
            <a:r>
              <a:rPr dirty="0" sz="1000" spc="2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para</a:t>
            </a:r>
            <a:r>
              <a:rPr dirty="0" sz="1000" spc="225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el </a:t>
            </a:r>
            <a:r>
              <a:rPr dirty="0" sz="1000" i="1">
                <a:latin typeface="Arial"/>
                <a:cs typeface="Arial"/>
              </a:rPr>
              <a:t>AJUNTAMENT</a:t>
            </a:r>
            <a:r>
              <a:rPr dirty="0" sz="1000" spc="30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BARCELONA,</a:t>
            </a:r>
            <a:r>
              <a:rPr dirty="0" sz="1000" spc="2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2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nada</a:t>
            </a:r>
            <a:r>
              <a:rPr dirty="0" sz="1000" spc="2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afectaría</a:t>
            </a:r>
            <a:r>
              <a:rPr dirty="0" sz="1000" spc="2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al</a:t>
            </a:r>
            <a:r>
              <a:rPr dirty="0" sz="1000" spc="3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presente</a:t>
            </a:r>
            <a:r>
              <a:rPr dirty="0" sz="1000" spc="3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recurso,</a:t>
            </a:r>
            <a:r>
              <a:rPr dirty="0" sz="1000" spc="2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pues</a:t>
            </a:r>
            <a:r>
              <a:rPr dirty="0" sz="1000" spc="2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290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el </a:t>
            </a:r>
            <a:r>
              <a:rPr dirty="0" sz="1000" i="1">
                <a:latin typeface="Arial"/>
                <a:cs typeface="Arial"/>
              </a:rPr>
              <a:t>momento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se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dictó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Resolución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4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diciembre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2019,los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Planes</a:t>
            </a:r>
            <a:r>
              <a:rPr dirty="0" sz="1000" spc="5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Especiales </a:t>
            </a:r>
            <a:r>
              <a:rPr dirty="0" sz="1000" i="1">
                <a:latin typeface="Arial"/>
                <a:cs typeface="Arial"/>
              </a:rPr>
              <a:t>mencionados,</a:t>
            </a:r>
            <a:r>
              <a:rPr dirty="0" sz="1000" spc="1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se</a:t>
            </a:r>
            <a:r>
              <a:rPr dirty="0" sz="1000" spc="1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encontraban</a:t>
            </a:r>
            <a:r>
              <a:rPr dirty="0" sz="1000" spc="18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vigentes.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Arial"/>
              <a:cs typeface="Arial"/>
            </a:endParaRPr>
          </a:p>
          <a:p>
            <a:pPr algn="just" marL="12700" marR="12700" indent="168910">
              <a:lnSpc>
                <a:spcPct val="95900"/>
              </a:lnSpc>
            </a:pPr>
            <a:r>
              <a:rPr dirty="0" sz="1000" i="1">
                <a:latin typeface="Arial"/>
                <a:cs typeface="Arial"/>
              </a:rPr>
              <a:t>Ninguna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duda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puede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ofrecer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declaración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nulidad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del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PEUAT</a:t>
            </a:r>
            <a:r>
              <a:rPr dirty="0" sz="1000" spc="1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del</a:t>
            </a:r>
            <a:r>
              <a:rPr dirty="0" sz="1000" spc="14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PEHUT </a:t>
            </a:r>
            <a:r>
              <a:rPr dirty="0" sz="1000" i="1">
                <a:latin typeface="Arial"/>
                <a:cs typeface="Arial"/>
              </a:rPr>
              <a:t>afectan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las</a:t>
            </a:r>
            <a:r>
              <a:rPr dirty="0" sz="1000" spc="14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Resoluciones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impugnadas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11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proceso</a:t>
            </a:r>
            <a:r>
              <a:rPr dirty="0" sz="1000" spc="1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contencioso</a:t>
            </a:r>
            <a:r>
              <a:rPr dirty="0" sz="1000" spc="16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administrativo</a:t>
            </a:r>
            <a:r>
              <a:rPr dirty="0" sz="1000" spc="16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objeto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4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apelación,</a:t>
            </a:r>
            <a:r>
              <a:rPr dirty="0" sz="1000" spc="43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pues</a:t>
            </a:r>
            <a:r>
              <a:rPr dirty="0" sz="1000" spc="4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4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postura</a:t>
            </a:r>
            <a:r>
              <a:rPr dirty="0" sz="1000" spc="4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del</a:t>
            </a:r>
            <a:r>
              <a:rPr dirty="0" sz="1000" spc="4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Ayuntamiento</a:t>
            </a:r>
            <a:r>
              <a:rPr dirty="0" sz="1000" spc="44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4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Barcelona</a:t>
            </a:r>
            <a:r>
              <a:rPr dirty="0" sz="1000" spc="4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olvida</a:t>
            </a:r>
            <a:r>
              <a:rPr dirty="0" sz="1000" spc="43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4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420" i="1">
                <a:latin typeface="Arial"/>
                <a:cs typeface="Arial"/>
              </a:rPr>
              <a:t> </a:t>
            </a:r>
            <a:r>
              <a:rPr dirty="0" sz="1000" spc="-20" i="1">
                <a:latin typeface="Arial"/>
                <a:cs typeface="Arial"/>
              </a:rPr>
              <a:t>acto </a:t>
            </a:r>
            <a:r>
              <a:rPr dirty="0" sz="1000" i="1">
                <a:latin typeface="Arial"/>
                <a:cs typeface="Arial"/>
              </a:rPr>
              <a:t>originariamente</a:t>
            </a:r>
            <a:r>
              <a:rPr dirty="0" sz="1000" spc="1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impugnado,</a:t>
            </a:r>
            <a:r>
              <a:rPr dirty="0" sz="1000" spc="1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esto</a:t>
            </a:r>
            <a:r>
              <a:rPr dirty="0" sz="1000" spc="1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es,</a:t>
            </a:r>
            <a:r>
              <a:rPr dirty="0" sz="1000" spc="1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Resolución</a:t>
            </a:r>
            <a:r>
              <a:rPr dirty="0" sz="1000" spc="1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4</a:t>
            </a:r>
            <a:r>
              <a:rPr dirty="0" sz="1000" spc="1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6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diciembre</a:t>
            </a:r>
            <a:r>
              <a:rPr dirty="0" sz="1000" spc="1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2019,</a:t>
            </a:r>
            <a:r>
              <a:rPr dirty="0" sz="1000" spc="16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</a:t>
            </a:r>
            <a:r>
              <a:rPr dirty="0" sz="1000" spc="1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70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de </a:t>
            </a:r>
            <a:r>
              <a:rPr dirty="0" sz="1000" i="1">
                <a:latin typeface="Arial"/>
                <a:cs typeface="Arial"/>
              </a:rPr>
              <a:t>27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enero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1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2021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desestimó</a:t>
            </a:r>
            <a:r>
              <a:rPr dirty="0" sz="1000" spc="11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10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recurso</a:t>
            </a:r>
            <a:r>
              <a:rPr dirty="0" sz="1000" spc="1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alzada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interpuesto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contra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14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anterior, </a:t>
            </a:r>
            <a:r>
              <a:rPr dirty="0" sz="1000" i="1">
                <a:latin typeface="Arial"/>
                <a:cs typeface="Arial"/>
              </a:rPr>
              <a:t>no</a:t>
            </a:r>
            <a:r>
              <a:rPr dirty="0" sz="1000" spc="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eran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actos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administrativos</a:t>
            </a:r>
            <a:r>
              <a:rPr dirty="0" sz="1000" spc="1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firmes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al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haber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sido</a:t>
            </a:r>
            <a:r>
              <a:rPr dirty="0" sz="1000" spc="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impugnados</a:t>
            </a:r>
            <a:r>
              <a:rPr dirty="0" sz="1000" spc="10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tiempo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</a:t>
            </a:r>
            <a:r>
              <a:rPr dirty="0" sz="1000" spc="5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forma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ante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la </a:t>
            </a:r>
            <a:r>
              <a:rPr dirty="0" sz="1000" i="1">
                <a:latin typeface="Arial"/>
                <a:cs typeface="Arial"/>
              </a:rPr>
              <a:t>jurisdicción</a:t>
            </a:r>
            <a:r>
              <a:rPr dirty="0" sz="1000" spc="2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contencioso</a:t>
            </a:r>
            <a:r>
              <a:rPr dirty="0" sz="1000" spc="25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administrativa,</a:t>
            </a:r>
            <a:r>
              <a:rPr dirty="0" sz="1000" spc="2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por</a:t>
            </a:r>
            <a:r>
              <a:rPr dirty="0" sz="1000" spc="25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lo</a:t>
            </a:r>
            <a:r>
              <a:rPr dirty="0" sz="1000" spc="2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25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25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aplicación</a:t>
            </a:r>
            <a:r>
              <a:rPr dirty="0" sz="1000" spc="25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lo</a:t>
            </a:r>
            <a:r>
              <a:rPr dirty="0" sz="1000" spc="2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dispuesto</a:t>
            </a:r>
            <a:r>
              <a:rPr dirty="0" sz="1000" spc="25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265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el </a:t>
            </a:r>
            <a:r>
              <a:rPr dirty="0" sz="1000" i="1">
                <a:latin typeface="Arial"/>
                <a:cs typeface="Arial"/>
              </a:rPr>
              <a:t>artículo</a:t>
            </a:r>
            <a:r>
              <a:rPr dirty="0" sz="1000" spc="1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73</a:t>
            </a:r>
            <a:r>
              <a:rPr dirty="0" sz="1000" spc="1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LJCA,</a:t>
            </a:r>
            <a:r>
              <a:rPr dirty="0" sz="1000" spc="1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excluye,</a:t>
            </a:r>
            <a:r>
              <a:rPr dirty="0" sz="1000" spc="16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sin</a:t>
            </a:r>
            <a:r>
              <a:rPr dirty="0" sz="1000" spc="1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necesidad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otras</a:t>
            </a:r>
            <a:r>
              <a:rPr dirty="0" sz="1000" spc="1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consideraciones</a:t>
            </a:r>
            <a:r>
              <a:rPr dirty="0" sz="1000" spc="16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1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puedan</a:t>
            </a:r>
            <a:r>
              <a:rPr dirty="0" sz="1000" spc="18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quedar </a:t>
            </a:r>
            <a:r>
              <a:rPr dirty="0" sz="1000" i="1">
                <a:latin typeface="Arial"/>
                <a:cs typeface="Arial"/>
              </a:rPr>
              <a:t>indemnes</a:t>
            </a:r>
            <a:r>
              <a:rPr dirty="0" sz="1000" spc="1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ante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nulidad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declarada.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>
              <a:latin typeface="Arial"/>
              <a:cs typeface="Arial"/>
            </a:endParaRPr>
          </a:p>
          <a:p>
            <a:pPr algn="just" marL="12700" marR="18415" indent="168910">
              <a:lnSpc>
                <a:spcPct val="95800"/>
              </a:lnSpc>
            </a:pPr>
            <a:r>
              <a:rPr dirty="0" sz="1000" i="1">
                <a:latin typeface="Arial"/>
                <a:cs typeface="Arial"/>
              </a:rPr>
              <a:t>Llegado</a:t>
            </a:r>
            <a:r>
              <a:rPr dirty="0" sz="1000" spc="2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este</a:t>
            </a:r>
            <a:r>
              <a:rPr dirty="0" sz="1000" spc="20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punto,</a:t>
            </a:r>
            <a:r>
              <a:rPr dirty="0" sz="1000" spc="20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recordemos</a:t>
            </a:r>
            <a:r>
              <a:rPr dirty="0" sz="1000" spc="20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2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20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Resolución</a:t>
            </a:r>
            <a:r>
              <a:rPr dirty="0" sz="1000" spc="2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4</a:t>
            </a:r>
            <a:r>
              <a:rPr dirty="0" sz="1000" spc="20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diciembre</a:t>
            </a:r>
            <a:r>
              <a:rPr dirty="0" sz="1000" spc="20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2019,</a:t>
            </a:r>
            <a:r>
              <a:rPr dirty="0" sz="1000" spc="210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no </a:t>
            </a:r>
            <a:r>
              <a:rPr dirty="0" sz="1000" i="1">
                <a:latin typeface="Arial"/>
                <a:cs typeface="Arial"/>
              </a:rPr>
              <a:t>admitió</a:t>
            </a:r>
            <a:r>
              <a:rPr dirty="0" sz="1000" spc="3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</a:t>
            </a:r>
            <a:r>
              <a:rPr dirty="0" sz="1000" spc="3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trámite</a:t>
            </a:r>
            <a:r>
              <a:rPr dirty="0" sz="1000" spc="3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3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declaración</a:t>
            </a:r>
            <a:r>
              <a:rPr dirty="0" sz="1000" spc="3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responsable</a:t>
            </a:r>
            <a:r>
              <a:rPr dirty="0" sz="1000" spc="3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presentada</a:t>
            </a:r>
            <a:r>
              <a:rPr dirty="0" sz="1000" spc="3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"atès</a:t>
            </a:r>
            <a:r>
              <a:rPr dirty="0" sz="1000" spc="3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3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3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Pla</a:t>
            </a:r>
            <a:r>
              <a:rPr dirty="0" sz="1000" spc="37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Especial </a:t>
            </a:r>
            <a:r>
              <a:rPr dirty="0" sz="1000" i="1">
                <a:latin typeface="Arial"/>
                <a:cs typeface="Arial"/>
              </a:rPr>
              <a:t>Urbanístic</a:t>
            </a:r>
            <a:r>
              <a:rPr dirty="0" sz="1000" spc="2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d'Allotjament</a:t>
            </a:r>
            <a:r>
              <a:rPr dirty="0" sz="1000" spc="2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Turístic</a:t>
            </a:r>
            <a:r>
              <a:rPr dirty="0" sz="1000" spc="2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2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</a:t>
            </a:r>
            <a:r>
              <a:rPr dirty="0" sz="1000" spc="2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d'aplicació</a:t>
            </a:r>
            <a:r>
              <a:rPr dirty="0" sz="1000" spc="2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al</a:t>
            </a:r>
            <a:r>
              <a:rPr dirty="0" sz="1000" spc="2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supósit</a:t>
            </a:r>
            <a:r>
              <a:rPr dirty="0" sz="1000" spc="2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plantejat,</a:t>
            </a:r>
            <a:r>
              <a:rPr dirty="0" sz="1000" spc="2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no</a:t>
            </a:r>
            <a:r>
              <a:rPr dirty="0" sz="1000" spc="2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admet</a:t>
            </a:r>
            <a:r>
              <a:rPr dirty="0" sz="1000" spc="210" i="1">
                <a:latin typeface="Arial"/>
                <a:cs typeface="Arial"/>
              </a:rPr>
              <a:t> </a:t>
            </a:r>
            <a:r>
              <a:rPr dirty="0" sz="1000" spc="-20" i="1">
                <a:latin typeface="Arial"/>
                <a:cs typeface="Arial"/>
              </a:rPr>
              <a:t>nous </a:t>
            </a:r>
            <a:r>
              <a:rPr dirty="0" sz="1000" i="1">
                <a:latin typeface="Arial"/>
                <a:cs typeface="Arial"/>
              </a:rPr>
              <a:t>Habitatges</a:t>
            </a:r>
            <a:r>
              <a:rPr dirty="0" sz="1000" spc="1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d'Us</a:t>
            </a:r>
            <a:r>
              <a:rPr dirty="0" sz="1000" spc="1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Turistic</a:t>
            </a:r>
            <a:r>
              <a:rPr dirty="0" sz="1000" spc="1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2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l'ambit</a:t>
            </a:r>
            <a:r>
              <a:rPr dirty="0" sz="1000" spc="20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d'afectació</a:t>
            </a:r>
            <a:r>
              <a:rPr dirty="0" sz="1000" spc="1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2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ZE-1,</a:t>
            </a:r>
            <a:r>
              <a:rPr dirty="0" sz="1000" spc="1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on</a:t>
            </a:r>
            <a:r>
              <a:rPr dirty="0" sz="1000" spc="1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s'ubica</a:t>
            </a:r>
            <a:r>
              <a:rPr dirty="0" sz="1000" spc="1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l'habitatge</a:t>
            </a:r>
            <a:r>
              <a:rPr dirty="0" sz="1000" spc="20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indicat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2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24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instancia</a:t>
            </a:r>
            <a:r>
              <a:rPr dirty="0" sz="1000" spc="24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presentada",</a:t>
            </a:r>
            <a:r>
              <a:rPr dirty="0" sz="1000" spc="2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motivo</a:t>
            </a:r>
            <a:r>
              <a:rPr dirty="0" sz="1000" spc="2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inadmisión</a:t>
            </a:r>
            <a:r>
              <a:rPr dirty="0" sz="1000" spc="2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que,</a:t>
            </a:r>
            <a:r>
              <a:rPr dirty="0" sz="1000" spc="2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</a:t>
            </a:r>
            <a:r>
              <a:rPr dirty="0" sz="1000" spc="24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tenor</a:t>
            </a:r>
            <a:r>
              <a:rPr dirty="0" sz="1000" spc="24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lo</a:t>
            </a:r>
            <a:r>
              <a:rPr dirty="0" sz="1000" spc="24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expuesto,</a:t>
            </a:r>
            <a:r>
              <a:rPr dirty="0" sz="1000" spc="235" i="1">
                <a:latin typeface="Arial"/>
                <a:cs typeface="Arial"/>
              </a:rPr>
              <a:t> </a:t>
            </a:r>
            <a:r>
              <a:rPr dirty="0" sz="1000" spc="-20" i="1">
                <a:latin typeface="Arial"/>
                <a:cs typeface="Arial"/>
              </a:rPr>
              <a:t>debe </a:t>
            </a:r>
            <a:r>
              <a:rPr dirty="0" sz="1000" i="1">
                <a:latin typeface="Arial"/>
                <a:cs typeface="Arial"/>
              </a:rPr>
              <a:t>considerarse</a:t>
            </a:r>
            <a:r>
              <a:rPr dirty="0" sz="1000" spc="23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improcedente.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9160" y="9681971"/>
            <a:ext cx="477012" cy="548640"/>
          </a:xfrm>
          <a:prstGeom prst="rect">
            <a:avLst/>
          </a:prstGeom>
        </p:spPr>
      </p:pic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1440433" y="9639299"/>
          <a:ext cx="4693920" cy="610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1360"/>
                <a:gridCol w="1979929"/>
                <a:gridCol w="1979930"/>
              </a:tblGrid>
              <a:tr h="251460">
                <a:tc gridSpan="2">
                  <a:txBody>
                    <a:bodyPr/>
                    <a:lstStyle/>
                    <a:p>
                      <a:pPr marL="14287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Doc.</a:t>
                      </a:r>
                      <a:r>
                        <a:rPr dirty="0" sz="650" spc="-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electrònic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garantit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amb </a:t>
                      </a: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signatura-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e.</a:t>
                      </a:r>
                      <a:r>
                        <a:rPr dirty="0" sz="650" spc="1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Adreça</a:t>
                      </a:r>
                      <a:r>
                        <a:rPr dirty="0" sz="650" spc="-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web per</a:t>
                      </a:r>
                      <a:r>
                        <a:rPr dirty="0" sz="650" spc="1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verificar:</a:t>
                      </a:r>
                      <a:endParaRPr sz="65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</a:tr>
              <a:tr h="359410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Data</a:t>
                      </a:r>
                      <a:r>
                        <a:rPr dirty="0" sz="650" spc="-1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i </a:t>
                      </a:r>
                      <a:r>
                        <a:rPr dirty="0" sz="650" spc="-2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hora</a:t>
                      </a:r>
                      <a:endParaRPr sz="650">
                        <a:latin typeface="Arial MT"/>
                        <a:cs typeface="Arial MT"/>
                      </a:endParaRPr>
                    </a:p>
                    <a:p>
                      <a:pPr algn="ctr" marL="698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04/07/2023</a:t>
                      </a:r>
                      <a:endParaRPr sz="650">
                        <a:latin typeface="Arial MT"/>
                        <a:cs typeface="Arial MT"/>
                      </a:endParaRPr>
                    </a:p>
                    <a:p>
                      <a:pPr algn="ctr" marL="508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13:40</a:t>
                      </a:r>
                      <a:endParaRPr sz="65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Administració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-25"/>
              <a:t> </a:t>
            </a:r>
            <a:r>
              <a:rPr dirty="0"/>
              <a:t>justícia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/>
              <a:t>Catalunya</a:t>
            </a:r>
            <a:r>
              <a:rPr dirty="0" spc="-20"/>
              <a:t> </a:t>
            </a:r>
            <a:r>
              <a:rPr dirty="0" b="1">
                <a:latin typeface="Arial"/>
                <a:cs typeface="Arial"/>
              </a:rPr>
              <a:t>·</a:t>
            </a:r>
            <a:r>
              <a:rPr dirty="0" spc="20" b="1">
                <a:latin typeface="Arial"/>
                <a:cs typeface="Arial"/>
              </a:rPr>
              <a:t> </a:t>
            </a:r>
            <a:r>
              <a:rPr dirty="0"/>
              <a:t>Administración</a:t>
            </a:r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/>
              <a:t>Justicia</a:t>
            </a:r>
            <a:r>
              <a:rPr dirty="0" spc="-20"/>
              <a:t> </a:t>
            </a:r>
            <a:r>
              <a:rPr dirty="0"/>
              <a:t>en</a:t>
            </a:r>
            <a:r>
              <a:rPr dirty="0" spc="-20"/>
              <a:t> </a:t>
            </a:r>
            <a:r>
              <a:rPr dirty="0" spc="-10"/>
              <a:t>Cataluña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Pàgina</a:t>
            </a:r>
            <a:r>
              <a:rPr dirty="0" spc="-20"/>
              <a:t> </a:t>
            </a:r>
            <a:fld id="{81D60167-4931-47E6-BA6A-407CBD079E47}" type="slidenum">
              <a:rPr dirty="0"/>
              <a:t>3</a:t>
            </a:fld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 spc="-50"/>
              <a:t>7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157983" y="64007"/>
            <a:ext cx="3240405" cy="304800"/>
          </a:xfrm>
          <a:prstGeom prst="rect">
            <a:avLst/>
          </a:prstGeom>
          <a:ln w="6096">
            <a:solidFill>
              <a:srgbClr val="FF0000"/>
            </a:solidFill>
          </a:ln>
        </p:spPr>
        <p:txBody>
          <a:bodyPr wrap="square" lIns="0" tIns="13335" rIns="0" bIns="0" rtlCol="0" vert="horz">
            <a:spAutoFit/>
          </a:bodyPr>
          <a:lstStyle/>
          <a:p>
            <a:pPr algn="r" marR="37465">
              <a:lnSpc>
                <a:spcPct val="100000"/>
              </a:lnSpc>
              <a:spcBef>
                <a:spcPts val="105"/>
              </a:spcBef>
            </a:pPr>
            <a:r>
              <a:rPr dirty="0" sz="900" spc="-10" b="1">
                <a:solidFill>
                  <a:srgbClr val="FF0000"/>
                </a:solidFill>
                <a:latin typeface="Verdana"/>
                <a:cs typeface="Verdana"/>
              </a:rPr>
              <a:t>05-07-</a:t>
            </a:r>
            <a:r>
              <a:rPr dirty="0" sz="900" spc="-20" b="1">
                <a:solidFill>
                  <a:srgbClr val="FF0000"/>
                </a:solidFill>
                <a:latin typeface="Verdana"/>
                <a:cs typeface="Verdana"/>
              </a:rPr>
              <a:t>2023</a:t>
            </a:r>
            <a:endParaRPr sz="900">
              <a:latin typeface="Verdana"/>
              <a:cs typeface="Verdana"/>
            </a:endParaRPr>
          </a:p>
          <a:p>
            <a:pPr algn="r" marR="50800">
              <a:lnSpc>
                <a:spcPct val="100000"/>
              </a:lnSpc>
              <a:spcBef>
                <a:spcPts val="105"/>
              </a:spcBef>
            </a:pPr>
            <a:r>
              <a:rPr dirty="0" sz="700" spc="-20">
                <a:latin typeface="Verdana"/>
                <a:cs typeface="Verdana"/>
              </a:rPr>
              <a:t>5/10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92682" y="1167129"/>
            <a:ext cx="5207000" cy="8044180"/>
          </a:xfrm>
          <a:prstGeom prst="rect">
            <a:avLst/>
          </a:prstGeom>
        </p:spPr>
        <p:txBody>
          <a:bodyPr wrap="square" lIns="0" tIns="18415" rIns="0" bIns="0" rtlCol="0" vert="horz">
            <a:spAutoFit/>
          </a:bodyPr>
          <a:lstStyle/>
          <a:p>
            <a:pPr algn="just" marL="12700" marR="6985" indent="168910">
              <a:lnSpc>
                <a:spcPct val="95700"/>
              </a:lnSpc>
              <a:spcBef>
                <a:spcPts val="145"/>
              </a:spcBef>
            </a:pPr>
            <a:r>
              <a:rPr dirty="0" sz="1000" i="1">
                <a:latin typeface="Arial"/>
                <a:cs typeface="Arial"/>
              </a:rPr>
              <a:t>Siendo</a:t>
            </a:r>
            <a:r>
              <a:rPr dirty="0" sz="1000" spc="2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ello</a:t>
            </a:r>
            <a:r>
              <a:rPr dirty="0" sz="1000" spc="2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así,</a:t>
            </a:r>
            <a:r>
              <a:rPr dirty="0" sz="1000" spc="2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procede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estimar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recurso</a:t>
            </a:r>
            <a:r>
              <a:rPr dirty="0" sz="1000" spc="2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apelación,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</a:t>
            </a:r>
            <a:r>
              <a:rPr dirty="0" sz="1000" spc="2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con</a:t>
            </a:r>
            <a:r>
              <a:rPr dirty="0" sz="1000" spc="2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revocación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80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la </a:t>
            </a:r>
            <a:r>
              <a:rPr dirty="0" sz="1000" i="1">
                <a:latin typeface="Arial"/>
                <a:cs typeface="Arial"/>
              </a:rPr>
              <a:t>Sentencia</a:t>
            </a:r>
            <a:r>
              <a:rPr dirty="0" sz="1000" spc="3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apelada,</a:t>
            </a:r>
            <a:r>
              <a:rPr dirty="0" sz="1000" spc="3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estimar</a:t>
            </a:r>
            <a:r>
              <a:rPr dirty="0" sz="1000" spc="3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36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recurso</a:t>
            </a:r>
            <a:r>
              <a:rPr dirty="0" sz="1000" spc="3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contencioso</a:t>
            </a:r>
            <a:r>
              <a:rPr dirty="0" sz="1000" spc="3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administrativo</a:t>
            </a:r>
            <a:r>
              <a:rPr dirty="0" sz="1000" spc="3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interpuesto</a:t>
            </a:r>
            <a:r>
              <a:rPr dirty="0" sz="1000" spc="3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por</a:t>
            </a:r>
            <a:r>
              <a:rPr dirty="0" sz="1000" spc="365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D. </a:t>
            </a:r>
            <a:r>
              <a:rPr dirty="0" sz="1000" i="1">
                <a:latin typeface="Arial"/>
                <a:cs typeface="Arial"/>
              </a:rPr>
              <a:t>Ezequiel,</a:t>
            </a:r>
            <a:r>
              <a:rPr dirty="0" sz="1000" spc="16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Felipe</a:t>
            </a:r>
            <a:r>
              <a:rPr dirty="0" sz="1000" spc="1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</a:t>
            </a:r>
            <a:r>
              <a:rPr dirty="0" sz="1000" spc="16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Florentino</a:t>
            </a:r>
            <a:r>
              <a:rPr dirty="0" sz="1000" spc="1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1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1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sentido</a:t>
            </a:r>
            <a:r>
              <a:rPr dirty="0" sz="1000" spc="1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1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1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AJUNTAMENT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9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BARCELONA </a:t>
            </a:r>
            <a:r>
              <a:rPr dirty="0" sz="1000" i="1">
                <a:latin typeface="Arial"/>
                <a:cs typeface="Arial"/>
              </a:rPr>
              <a:t>debió</a:t>
            </a:r>
            <a:r>
              <a:rPr dirty="0" sz="1000" spc="3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admitir</a:t>
            </a:r>
            <a:r>
              <a:rPr dirty="0" sz="1000" spc="40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3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declaración</a:t>
            </a:r>
            <a:r>
              <a:rPr dirty="0" sz="1000" spc="3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responsable</a:t>
            </a:r>
            <a:r>
              <a:rPr dirty="0" sz="1000" spc="3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efectuada</a:t>
            </a:r>
            <a:r>
              <a:rPr dirty="0" sz="1000" spc="3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para</a:t>
            </a:r>
            <a:r>
              <a:rPr dirty="0" sz="1000" spc="4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desarrollar</a:t>
            </a:r>
            <a:r>
              <a:rPr dirty="0" sz="1000" spc="4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3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actividad</a:t>
            </a:r>
            <a:r>
              <a:rPr dirty="0" sz="1000" spc="375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de </a:t>
            </a:r>
            <a:r>
              <a:rPr dirty="0" sz="1000" i="1">
                <a:latin typeface="Arial"/>
                <a:cs typeface="Arial"/>
              </a:rPr>
              <a:t>vivienda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uso</a:t>
            </a:r>
            <a:r>
              <a:rPr dirty="0" sz="1000" spc="2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turístico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2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DIRECCION000,</a:t>
            </a:r>
            <a:r>
              <a:rPr dirty="0" sz="1000" spc="2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NUM001,</a:t>
            </a:r>
            <a:r>
              <a:rPr dirty="0" sz="1000" spc="2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NUM002,</a:t>
            </a:r>
            <a:r>
              <a:rPr dirty="0" sz="1000" spc="26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Barcelona,</a:t>
            </a:r>
            <a:r>
              <a:rPr dirty="0" sz="1000" spc="270" i="1">
                <a:latin typeface="Arial"/>
                <a:cs typeface="Arial"/>
              </a:rPr>
              <a:t> </a:t>
            </a:r>
            <a:r>
              <a:rPr dirty="0" sz="1000" spc="-20" i="1">
                <a:latin typeface="Arial"/>
                <a:cs typeface="Arial"/>
              </a:rPr>
              <a:t>todo </a:t>
            </a:r>
            <a:r>
              <a:rPr dirty="0" sz="1000" i="1">
                <a:latin typeface="Arial"/>
                <a:cs typeface="Arial"/>
              </a:rPr>
              <a:t>ello,</a:t>
            </a:r>
            <a:r>
              <a:rPr dirty="0" sz="1000" spc="14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sin</a:t>
            </a:r>
            <a:r>
              <a:rPr dirty="0" sz="1000" spc="15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perjuicio</a:t>
            </a:r>
            <a:r>
              <a:rPr dirty="0" sz="1000" spc="15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4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las</a:t>
            </a:r>
            <a:r>
              <a:rPr dirty="0" sz="1000" spc="14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facultades</a:t>
            </a:r>
            <a:r>
              <a:rPr dirty="0" sz="1000" spc="15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4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comprobación,</a:t>
            </a:r>
            <a:r>
              <a:rPr dirty="0" sz="1000" spc="16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control</a:t>
            </a:r>
            <a:r>
              <a:rPr dirty="0" sz="1000" spc="14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e</a:t>
            </a:r>
            <a:r>
              <a:rPr dirty="0" sz="1000" spc="15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inspección</a:t>
            </a:r>
            <a:r>
              <a:rPr dirty="0" sz="1000" spc="155" i="1">
                <a:latin typeface="Arial"/>
                <a:cs typeface="Arial"/>
              </a:rPr>
              <a:t>  </a:t>
            </a:r>
            <a:r>
              <a:rPr dirty="0" sz="1000" spc="-25" i="1">
                <a:latin typeface="Arial"/>
                <a:cs typeface="Arial"/>
              </a:rPr>
              <a:t>del </a:t>
            </a:r>
            <a:r>
              <a:rPr dirty="0" sz="1000" i="1">
                <a:latin typeface="Arial"/>
                <a:cs typeface="Arial"/>
              </a:rPr>
              <a:t>Ayuntamiento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Barcelona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(</a:t>
            </a:r>
            <a:r>
              <a:rPr dirty="0" sz="1000" spc="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artículo</a:t>
            </a:r>
            <a:r>
              <a:rPr dirty="0" sz="1000" spc="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69.3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6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Ley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39/2015,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1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6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octubre).”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50">
              <a:latin typeface="Arial"/>
              <a:cs typeface="Arial"/>
            </a:endParaRPr>
          </a:p>
          <a:p>
            <a:pPr algn="just" marL="12700" marR="5080" indent="168910">
              <a:lnSpc>
                <a:spcPct val="95900"/>
              </a:lnSpc>
            </a:pP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misma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línea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ha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pronunciado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1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Tribunal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Superior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Justicia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sus </a:t>
            </a:r>
            <a:r>
              <a:rPr dirty="0" sz="1100">
                <a:latin typeface="Arial MT"/>
                <a:cs typeface="Arial MT"/>
              </a:rPr>
              <a:t>sentencias</a:t>
            </a:r>
            <a:r>
              <a:rPr dirty="0" sz="1100" spc="2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217/2023,</a:t>
            </a:r>
            <a:r>
              <a:rPr dirty="0" sz="1100" spc="2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25</a:t>
            </a:r>
            <a:r>
              <a:rPr dirty="0" sz="1100" spc="2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enero</a:t>
            </a:r>
            <a:r>
              <a:rPr dirty="0" sz="1100" spc="2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(recurso</a:t>
            </a:r>
            <a:r>
              <a:rPr dirty="0" sz="1100" spc="2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apelación</a:t>
            </a:r>
            <a:r>
              <a:rPr dirty="0" sz="1100" spc="2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65/2022)</a:t>
            </a:r>
            <a:r>
              <a:rPr dirty="0" sz="1100" spc="2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</a:t>
            </a:r>
            <a:r>
              <a:rPr dirty="0" sz="1100" spc="2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27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la </a:t>
            </a:r>
            <a:r>
              <a:rPr dirty="0" sz="1100">
                <a:latin typeface="Arial MT"/>
                <a:cs typeface="Arial MT"/>
              </a:rPr>
              <a:t>STJCat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298/2023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31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enero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2023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(recurso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apelación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189/2022)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 MT"/>
              <a:cs typeface="Arial MT"/>
            </a:endParaRPr>
          </a:p>
          <a:p>
            <a:pPr marL="182880">
              <a:lnSpc>
                <a:spcPct val="100000"/>
              </a:lnSpc>
            </a:pPr>
            <a:r>
              <a:rPr dirty="0" sz="1100">
                <a:latin typeface="Arial MT"/>
                <a:cs typeface="Arial MT"/>
              </a:rPr>
              <a:t>Esta</a:t>
            </a:r>
            <a:r>
              <a:rPr dirty="0" sz="1100" spc="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última</a:t>
            </a:r>
            <a:r>
              <a:rPr dirty="0" sz="1100" spc="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sentencia</a:t>
            </a:r>
            <a:r>
              <a:rPr dirty="0" sz="1100" spc="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31</a:t>
            </a:r>
            <a:r>
              <a:rPr dirty="0" sz="1100" spc="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enero</a:t>
            </a:r>
            <a:r>
              <a:rPr dirty="0" sz="1100" spc="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2023</a:t>
            </a:r>
            <a:r>
              <a:rPr dirty="0" sz="1100" spc="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vino</a:t>
            </a:r>
            <a:r>
              <a:rPr dirty="0" sz="1100" spc="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4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indicar: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Arial MT"/>
              <a:cs typeface="Arial MT"/>
            </a:endParaRPr>
          </a:p>
          <a:p>
            <a:pPr marL="182880">
              <a:lnSpc>
                <a:spcPct val="100000"/>
              </a:lnSpc>
            </a:pPr>
            <a:r>
              <a:rPr dirty="0" sz="1000" i="1">
                <a:latin typeface="Arial"/>
                <a:cs typeface="Arial"/>
              </a:rPr>
              <a:t>“SEGUNDO.-</a:t>
            </a:r>
            <a:r>
              <a:rPr dirty="0" sz="1000" spc="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Decisión</a:t>
            </a:r>
            <a:r>
              <a:rPr dirty="0" sz="1000" spc="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90" i="1">
                <a:latin typeface="Arial"/>
                <a:cs typeface="Arial"/>
              </a:rPr>
              <a:t> </a:t>
            </a:r>
            <a:r>
              <a:rPr dirty="0" sz="1000" spc="-20" i="1">
                <a:latin typeface="Arial"/>
                <a:cs typeface="Arial"/>
              </a:rPr>
              <a:t>Sala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Arial"/>
              <a:cs typeface="Arial"/>
            </a:endParaRPr>
          </a:p>
          <a:p>
            <a:pPr algn="just" marL="12700" marR="5080" indent="168910">
              <a:lnSpc>
                <a:spcPct val="95800"/>
              </a:lnSpc>
            </a:pP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4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virtud</a:t>
            </a:r>
            <a:r>
              <a:rPr dirty="0" sz="1000" spc="4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4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los</a:t>
            </a:r>
            <a:r>
              <a:rPr dirty="0" sz="1000" spc="48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principios</a:t>
            </a:r>
            <a:r>
              <a:rPr dirty="0" sz="1000" spc="4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4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coherencia</a:t>
            </a:r>
            <a:r>
              <a:rPr dirty="0" sz="1000" spc="48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</a:t>
            </a:r>
            <a:r>
              <a:rPr dirty="0" sz="1000" spc="48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seguridad</a:t>
            </a:r>
            <a:r>
              <a:rPr dirty="0" sz="1000" spc="48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jurídica,</a:t>
            </a:r>
            <a:r>
              <a:rPr dirty="0" sz="1000" spc="4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igualdad</a:t>
            </a:r>
            <a:r>
              <a:rPr dirty="0" sz="1000" spc="4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</a:t>
            </a:r>
            <a:r>
              <a:rPr dirty="0" sz="1000" spc="470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no </a:t>
            </a:r>
            <a:r>
              <a:rPr dirty="0" sz="1000" i="1">
                <a:latin typeface="Arial"/>
                <a:cs typeface="Arial"/>
              </a:rPr>
              <a:t>discriminación,</a:t>
            </a:r>
            <a:r>
              <a:rPr dirty="0" sz="1000" spc="18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y</a:t>
            </a:r>
            <a:r>
              <a:rPr dirty="0" sz="1000" spc="17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unificación</a:t>
            </a:r>
            <a:r>
              <a:rPr dirty="0" sz="1000" spc="18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8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8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doctrina</a:t>
            </a:r>
            <a:r>
              <a:rPr dirty="0" sz="1000" spc="18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jurisprudencial</a:t>
            </a:r>
            <a:r>
              <a:rPr dirty="0" sz="1000" spc="18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hemos</a:t>
            </a:r>
            <a:r>
              <a:rPr dirty="0" sz="1000" spc="18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7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seguir</a:t>
            </a:r>
            <a:r>
              <a:rPr dirty="0" sz="1000" spc="180" i="1">
                <a:latin typeface="Arial"/>
                <a:cs typeface="Arial"/>
              </a:rPr>
              <a:t>  </a:t>
            </a:r>
            <a:r>
              <a:rPr dirty="0" sz="1000" spc="-25" i="1">
                <a:latin typeface="Arial"/>
                <a:cs typeface="Arial"/>
              </a:rPr>
              <a:t>lo </a:t>
            </a:r>
            <a:r>
              <a:rPr dirty="0" sz="1000" i="1">
                <a:latin typeface="Arial"/>
                <a:cs typeface="Arial"/>
              </a:rPr>
              <a:t>proclamado</a:t>
            </a:r>
            <a:r>
              <a:rPr dirty="0" sz="1000" spc="1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por</a:t>
            </a:r>
            <a:r>
              <a:rPr dirty="0" sz="1000" spc="1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esta</a:t>
            </a:r>
            <a:r>
              <a:rPr dirty="0" sz="1000" spc="1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Sección</a:t>
            </a:r>
            <a:r>
              <a:rPr dirty="0" sz="1000" spc="1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</a:t>
            </a:r>
            <a:r>
              <a:rPr dirty="0" sz="1000" spc="1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Sala,</a:t>
            </a:r>
            <a:r>
              <a:rPr dirty="0" sz="1000" spc="1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1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sentencia</a:t>
            </a:r>
            <a:r>
              <a:rPr dirty="0" sz="1000" spc="1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nº</a:t>
            </a:r>
            <a:r>
              <a:rPr dirty="0" sz="1000" spc="1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2738/2022</a:t>
            </a:r>
            <a:r>
              <a:rPr dirty="0" sz="1000" spc="1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12.7.2022</a:t>
            </a:r>
            <a:r>
              <a:rPr dirty="0" sz="1000" spc="17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recaída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2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rollo</a:t>
            </a:r>
            <a:r>
              <a:rPr dirty="0" sz="1000" spc="2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apelación</a:t>
            </a:r>
            <a:r>
              <a:rPr dirty="0" sz="1000" spc="2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nº</a:t>
            </a:r>
            <a:r>
              <a:rPr dirty="0" sz="1000" spc="25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277/2021,</a:t>
            </a:r>
            <a:r>
              <a:rPr dirty="0" sz="1000" spc="2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2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estableció</a:t>
            </a:r>
            <a:r>
              <a:rPr dirty="0" sz="1000" spc="2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2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temática</a:t>
            </a:r>
            <a:r>
              <a:rPr dirty="0" sz="1000" spc="2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similar</a:t>
            </a:r>
            <a:r>
              <a:rPr dirty="0" sz="1000" spc="2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(con</a:t>
            </a:r>
            <a:r>
              <a:rPr dirty="0" sz="1000" spc="2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26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misma </a:t>
            </a:r>
            <a:r>
              <a:rPr dirty="0" sz="1000" i="1">
                <a:latin typeface="Arial"/>
                <a:cs typeface="Arial"/>
              </a:rPr>
              <a:t>fundamentación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inadmisión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por</a:t>
            </a:r>
            <a:r>
              <a:rPr dirty="0" sz="1000" spc="10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Ayuntamiento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Barcelona)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lo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siguiente: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"/>
              <a:cs typeface="Arial"/>
            </a:endParaRPr>
          </a:p>
          <a:p>
            <a:pPr algn="just" marL="12700" marR="6350" indent="168910">
              <a:lnSpc>
                <a:spcPct val="95900"/>
              </a:lnSpc>
            </a:pPr>
            <a:r>
              <a:rPr dirty="0" sz="1000" i="1">
                <a:latin typeface="Arial"/>
                <a:cs typeface="Arial"/>
              </a:rPr>
              <a:t>"</a:t>
            </a:r>
            <a:r>
              <a:rPr dirty="0" sz="1000" spc="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Ninguna</a:t>
            </a:r>
            <a:r>
              <a:rPr dirty="0" sz="1000" spc="1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duda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puede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ofrecer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declaración</a:t>
            </a:r>
            <a:r>
              <a:rPr dirty="0" sz="1000" spc="10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nulidad</a:t>
            </a:r>
            <a:r>
              <a:rPr dirty="0" sz="1000" spc="1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del</a:t>
            </a:r>
            <a:r>
              <a:rPr dirty="0" sz="1000" spc="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PEUAT</a:t>
            </a:r>
            <a:r>
              <a:rPr dirty="0" sz="1000" spc="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</a:t>
            </a:r>
            <a:r>
              <a:rPr dirty="0" sz="1000" spc="6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del</a:t>
            </a:r>
            <a:r>
              <a:rPr dirty="0" sz="1000" spc="9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PEHUT </a:t>
            </a:r>
            <a:r>
              <a:rPr dirty="0" sz="1000" i="1">
                <a:latin typeface="Arial"/>
                <a:cs typeface="Arial"/>
              </a:rPr>
              <a:t>afectan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las</a:t>
            </a:r>
            <a:r>
              <a:rPr dirty="0" sz="1000" spc="14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Resoluciones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impugnadas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11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proceso</a:t>
            </a:r>
            <a:r>
              <a:rPr dirty="0" sz="1000" spc="1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contencioso</a:t>
            </a:r>
            <a:r>
              <a:rPr dirty="0" sz="1000" spc="1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administrativo</a:t>
            </a:r>
            <a:r>
              <a:rPr dirty="0" sz="1000" spc="14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objeto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4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apelación,</a:t>
            </a:r>
            <a:r>
              <a:rPr dirty="0" sz="1000" spc="43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pues</a:t>
            </a:r>
            <a:r>
              <a:rPr dirty="0" sz="1000" spc="4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4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postura</a:t>
            </a:r>
            <a:r>
              <a:rPr dirty="0" sz="1000" spc="4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del</a:t>
            </a:r>
            <a:r>
              <a:rPr dirty="0" sz="1000" spc="4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Ayuntamiento</a:t>
            </a:r>
            <a:r>
              <a:rPr dirty="0" sz="1000" spc="4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4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Barcelona</a:t>
            </a:r>
            <a:r>
              <a:rPr dirty="0" sz="1000" spc="4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olvida</a:t>
            </a:r>
            <a:r>
              <a:rPr dirty="0" sz="1000" spc="43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4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420" i="1">
                <a:latin typeface="Arial"/>
                <a:cs typeface="Arial"/>
              </a:rPr>
              <a:t> </a:t>
            </a:r>
            <a:r>
              <a:rPr dirty="0" sz="1000" spc="-20" i="1">
                <a:latin typeface="Arial"/>
                <a:cs typeface="Arial"/>
              </a:rPr>
              <a:t>acto </a:t>
            </a:r>
            <a:r>
              <a:rPr dirty="0" sz="1000" i="1">
                <a:latin typeface="Arial"/>
                <a:cs typeface="Arial"/>
              </a:rPr>
              <a:t>originariamente</a:t>
            </a:r>
            <a:r>
              <a:rPr dirty="0" sz="1000" spc="1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impugnado,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esto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es,</a:t>
            </a:r>
            <a:r>
              <a:rPr dirty="0" sz="1000" spc="10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Resolución</a:t>
            </a:r>
            <a:r>
              <a:rPr dirty="0" sz="1000" spc="1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1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8-11-2019,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</a:t>
            </a:r>
            <a:r>
              <a:rPr dirty="0" sz="1000" spc="1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0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5-10-2020</a:t>
            </a:r>
            <a:r>
              <a:rPr dirty="0" sz="1000" spc="105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que </a:t>
            </a:r>
            <a:r>
              <a:rPr dirty="0" sz="1000" i="1">
                <a:latin typeface="Arial"/>
                <a:cs typeface="Arial"/>
              </a:rPr>
              <a:t>desestimó</a:t>
            </a:r>
            <a:r>
              <a:rPr dirty="0" sz="1000" spc="18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17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recurso</a:t>
            </a:r>
            <a:r>
              <a:rPr dirty="0" sz="1000" spc="17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7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alzada</a:t>
            </a:r>
            <a:r>
              <a:rPr dirty="0" sz="1000" spc="17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interpuesto</a:t>
            </a:r>
            <a:r>
              <a:rPr dirty="0" sz="1000" spc="17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contra</a:t>
            </a:r>
            <a:r>
              <a:rPr dirty="0" sz="1000" spc="18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8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anterior,</a:t>
            </a:r>
            <a:r>
              <a:rPr dirty="0" sz="1000" spc="17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no</a:t>
            </a:r>
            <a:r>
              <a:rPr dirty="0" sz="1000" spc="17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eran</a:t>
            </a:r>
            <a:r>
              <a:rPr dirty="0" sz="1000" spc="180" i="1">
                <a:latin typeface="Arial"/>
                <a:cs typeface="Arial"/>
              </a:rPr>
              <a:t>  </a:t>
            </a:r>
            <a:r>
              <a:rPr dirty="0" sz="1000" spc="-10" i="1">
                <a:latin typeface="Arial"/>
                <a:cs typeface="Arial"/>
              </a:rPr>
              <a:t>actos </a:t>
            </a:r>
            <a:r>
              <a:rPr dirty="0" sz="1000" i="1">
                <a:latin typeface="Arial"/>
                <a:cs typeface="Arial"/>
              </a:rPr>
              <a:t>administrativos</a:t>
            </a:r>
            <a:r>
              <a:rPr dirty="0" sz="1000" spc="15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firmes</a:t>
            </a:r>
            <a:r>
              <a:rPr dirty="0" sz="1000" spc="15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al</a:t>
            </a:r>
            <a:r>
              <a:rPr dirty="0" sz="1000" spc="1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haber</a:t>
            </a:r>
            <a:r>
              <a:rPr dirty="0" sz="1000" spc="1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sido</a:t>
            </a:r>
            <a:r>
              <a:rPr dirty="0" sz="1000" spc="1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impugnados</a:t>
            </a:r>
            <a:r>
              <a:rPr dirty="0" sz="1000" spc="1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1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tiempo</a:t>
            </a:r>
            <a:r>
              <a:rPr dirty="0" sz="1000" spc="1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</a:t>
            </a:r>
            <a:r>
              <a:rPr dirty="0" sz="1000" spc="15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forma</a:t>
            </a:r>
            <a:r>
              <a:rPr dirty="0" sz="1000" spc="1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ante</a:t>
            </a:r>
            <a:r>
              <a:rPr dirty="0" sz="1000" spc="1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27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jurisdicción </a:t>
            </a:r>
            <a:r>
              <a:rPr dirty="0" sz="1000" i="1">
                <a:latin typeface="Arial"/>
                <a:cs typeface="Arial"/>
              </a:rPr>
              <a:t>contencioso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administrativa,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por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lo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aplicación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lo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dispuesto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artículo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73</a:t>
            </a:r>
            <a:r>
              <a:rPr dirty="0" sz="1000" spc="140" i="1">
                <a:latin typeface="Arial"/>
                <a:cs typeface="Arial"/>
              </a:rPr>
              <a:t> </a:t>
            </a:r>
            <a:r>
              <a:rPr dirty="0" sz="1000" spc="-20" i="1">
                <a:latin typeface="Arial"/>
                <a:cs typeface="Arial"/>
              </a:rPr>
              <a:t>LJCA</a:t>
            </a:r>
            <a:endParaRPr sz="1000">
              <a:latin typeface="Arial"/>
              <a:cs typeface="Arial"/>
            </a:endParaRPr>
          </a:p>
          <a:p>
            <a:pPr algn="just" marL="12700" marR="6985">
              <a:lnSpc>
                <a:spcPts val="1150"/>
              </a:lnSpc>
              <a:spcBef>
                <a:spcPts val="35"/>
              </a:spcBef>
            </a:pPr>
            <a:r>
              <a:rPr dirty="0" sz="1000" i="1">
                <a:latin typeface="Arial"/>
                <a:cs typeface="Arial"/>
              </a:rPr>
              <a:t>,</a:t>
            </a:r>
            <a:r>
              <a:rPr dirty="0" sz="1000" spc="1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excluye,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sin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necesidad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otras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consideraciones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puedan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quedar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indemnes</a:t>
            </a:r>
            <a:r>
              <a:rPr dirty="0" sz="1000" spc="2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ante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la </a:t>
            </a:r>
            <a:r>
              <a:rPr dirty="0" sz="1000" i="1">
                <a:latin typeface="Arial"/>
                <a:cs typeface="Arial"/>
              </a:rPr>
              <a:t>nulidad</a:t>
            </a:r>
            <a:r>
              <a:rPr dirty="0" sz="1000" spc="15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declarada.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50">
              <a:latin typeface="Arial"/>
              <a:cs typeface="Arial"/>
            </a:endParaRPr>
          </a:p>
          <a:p>
            <a:pPr algn="just" marL="12700" marR="6350" indent="168910">
              <a:lnSpc>
                <a:spcPct val="95800"/>
              </a:lnSpc>
            </a:pPr>
            <a:r>
              <a:rPr dirty="0" sz="1000" i="1">
                <a:latin typeface="Arial"/>
                <a:cs typeface="Arial"/>
              </a:rPr>
              <a:t>Llegado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este</a:t>
            </a:r>
            <a:r>
              <a:rPr dirty="0" sz="1000" spc="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punto,</a:t>
            </a:r>
            <a:r>
              <a:rPr dirty="0" sz="1000" spc="6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recordemos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Resolución</a:t>
            </a:r>
            <a:r>
              <a:rPr dirty="0" sz="1000" spc="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8-11-2019,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no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admitió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</a:t>
            </a:r>
            <a:r>
              <a:rPr dirty="0" sz="1000" spc="9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trámite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0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declaración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responsable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presentada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"atès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Pla</a:t>
            </a:r>
            <a:r>
              <a:rPr dirty="0" sz="1000" spc="10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Especial</a:t>
            </a:r>
            <a:r>
              <a:rPr dirty="0" sz="1000" spc="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Urbanístic</a:t>
            </a:r>
            <a:r>
              <a:rPr dirty="0" sz="1000" spc="21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d'Allotjament </a:t>
            </a:r>
            <a:r>
              <a:rPr dirty="0" sz="1000" i="1">
                <a:latin typeface="Arial"/>
                <a:cs typeface="Arial"/>
              </a:rPr>
              <a:t>Turístic</a:t>
            </a:r>
            <a:r>
              <a:rPr dirty="0" sz="1000" spc="1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</a:t>
            </a:r>
            <a:r>
              <a:rPr dirty="0" sz="1000" spc="1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d'aplicació</a:t>
            </a:r>
            <a:r>
              <a:rPr dirty="0" sz="1000" spc="1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al</a:t>
            </a:r>
            <a:r>
              <a:rPr dirty="0" sz="1000" spc="20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supósit</a:t>
            </a:r>
            <a:r>
              <a:rPr dirty="0" sz="1000" spc="1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plantejat,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no</a:t>
            </a:r>
            <a:r>
              <a:rPr dirty="0" sz="1000" spc="1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admet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nous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Habitatges</a:t>
            </a:r>
            <a:r>
              <a:rPr dirty="0" sz="1000" spc="2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d'Us</a:t>
            </a:r>
            <a:r>
              <a:rPr dirty="0" sz="1000" spc="18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Turistic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13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l'ambit</a:t>
            </a:r>
            <a:r>
              <a:rPr dirty="0" sz="1000" spc="13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d'afectació</a:t>
            </a:r>
            <a:r>
              <a:rPr dirty="0" sz="1000" spc="12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3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3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ZE-1,</a:t>
            </a:r>
            <a:r>
              <a:rPr dirty="0" sz="1000" spc="13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on</a:t>
            </a:r>
            <a:r>
              <a:rPr dirty="0" sz="1000" spc="13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s'ubica</a:t>
            </a:r>
            <a:r>
              <a:rPr dirty="0" sz="1000" spc="13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l'habitatge</a:t>
            </a:r>
            <a:r>
              <a:rPr dirty="0" sz="1000" spc="12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indicat</a:t>
            </a:r>
            <a:r>
              <a:rPr dirty="0" sz="1000" spc="135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130" i="1">
                <a:latin typeface="Arial"/>
                <a:cs typeface="Arial"/>
              </a:rPr>
              <a:t> 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60" i="1">
                <a:latin typeface="Arial"/>
                <a:cs typeface="Arial"/>
              </a:rPr>
              <a:t>  </a:t>
            </a:r>
            <a:r>
              <a:rPr dirty="0" sz="1000" spc="-10" i="1">
                <a:latin typeface="Arial"/>
                <a:cs typeface="Arial"/>
              </a:rPr>
              <a:t>instancia </a:t>
            </a:r>
            <a:r>
              <a:rPr dirty="0" sz="1000" i="1">
                <a:latin typeface="Arial"/>
                <a:cs typeface="Arial"/>
              </a:rPr>
              <a:t>presentada",</a:t>
            </a:r>
            <a:r>
              <a:rPr dirty="0" sz="1000" spc="35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motivo</a:t>
            </a:r>
            <a:r>
              <a:rPr dirty="0" sz="1000" spc="3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34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inadmisión</a:t>
            </a:r>
            <a:r>
              <a:rPr dirty="0" sz="1000" spc="3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que,</a:t>
            </a:r>
            <a:r>
              <a:rPr dirty="0" sz="1000" spc="34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</a:t>
            </a:r>
            <a:r>
              <a:rPr dirty="0" sz="1000" spc="3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tenor</a:t>
            </a:r>
            <a:r>
              <a:rPr dirty="0" sz="1000" spc="3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34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lo</a:t>
            </a:r>
            <a:r>
              <a:rPr dirty="0" sz="1000" spc="3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expuesto,</a:t>
            </a:r>
            <a:r>
              <a:rPr dirty="0" sz="1000" spc="35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debe</a:t>
            </a:r>
            <a:r>
              <a:rPr dirty="0" sz="1000" spc="34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considerarse improcedente."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50">
              <a:latin typeface="Arial"/>
              <a:cs typeface="Arial"/>
            </a:endParaRPr>
          </a:p>
          <a:p>
            <a:pPr algn="just" marL="12700" marR="8255" indent="168910">
              <a:lnSpc>
                <a:spcPct val="95800"/>
              </a:lnSpc>
            </a:pPr>
            <a:r>
              <a:rPr dirty="0" sz="1000" i="1">
                <a:latin typeface="Arial"/>
                <a:cs typeface="Arial"/>
              </a:rPr>
              <a:t>"Mutatis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mutandi",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tanto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PEUAT</a:t>
            </a:r>
            <a:r>
              <a:rPr dirty="0" sz="1000" spc="1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era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una</a:t>
            </a:r>
            <a:r>
              <a:rPr dirty="0" sz="1000" spc="1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disposición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carácter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general,</a:t>
            </a:r>
            <a:r>
              <a:rPr dirty="0" sz="1000" spc="135" i="1">
                <a:latin typeface="Arial"/>
                <a:cs typeface="Arial"/>
              </a:rPr>
              <a:t> </a:t>
            </a:r>
            <a:r>
              <a:rPr dirty="0" sz="1000" spc="-50" i="1">
                <a:latin typeface="Arial"/>
                <a:cs typeface="Arial"/>
              </a:rPr>
              <a:t>y </a:t>
            </a:r>
            <a:r>
              <a:rPr dirty="0" sz="1000" i="1">
                <a:latin typeface="Arial"/>
                <a:cs typeface="Arial"/>
              </a:rPr>
              <a:t>los</a:t>
            </a:r>
            <a:r>
              <a:rPr dirty="0" sz="1000" spc="2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actos</a:t>
            </a:r>
            <a:r>
              <a:rPr dirty="0" sz="1000" spc="2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administrativos</a:t>
            </a:r>
            <a:r>
              <a:rPr dirty="0" sz="1000" spc="2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originadores</a:t>
            </a:r>
            <a:r>
              <a:rPr dirty="0" sz="1000" spc="2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este</a:t>
            </a:r>
            <a:r>
              <a:rPr dirty="0" sz="1000" spc="2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procedimiento</a:t>
            </a:r>
            <a:r>
              <a:rPr dirty="0" sz="1000" spc="2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no</a:t>
            </a:r>
            <a:r>
              <a:rPr dirty="0" sz="1000" spc="2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eran</a:t>
            </a:r>
            <a:r>
              <a:rPr dirty="0" sz="1000" spc="24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firmes,</a:t>
            </a:r>
            <a:r>
              <a:rPr dirty="0" sz="1000" spc="2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al</a:t>
            </a:r>
            <a:r>
              <a:rPr dirty="0" sz="1000" spc="24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haber </a:t>
            </a:r>
            <a:r>
              <a:rPr dirty="0" sz="1000" i="1">
                <a:latin typeface="Arial"/>
                <a:cs typeface="Arial"/>
              </a:rPr>
              <a:t>sido</a:t>
            </a:r>
            <a:r>
              <a:rPr dirty="0" sz="1000" spc="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impugnados</a:t>
            </a:r>
            <a:r>
              <a:rPr dirty="0" sz="1000" spc="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tiempo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forma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por</a:t>
            </a:r>
            <a:r>
              <a:rPr dirty="0" sz="1000" spc="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6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recurrente,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no</a:t>
            </a:r>
            <a:r>
              <a:rPr dirty="0" sz="1000" spc="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cabe</a:t>
            </a:r>
            <a:r>
              <a:rPr dirty="0" sz="1000" spc="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sino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aplicar</a:t>
            </a:r>
            <a:r>
              <a:rPr dirty="0" sz="1000" spc="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igual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solución </a:t>
            </a:r>
            <a:r>
              <a:rPr dirty="0" sz="1000" i="1">
                <a:latin typeface="Arial"/>
                <a:cs typeface="Arial"/>
              </a:rPr>
              <a:t>jurídica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base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al</a:t>
            </a:r>
            <a:r>
              <a:rPr dirty="0" sz="1000" spc="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art</a:t>
            </a:r>
            <a:r>
              <a:rPr dirty="0" sz="1000" spc="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73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LJCA.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esta</a:t>
            </a:r>
            <a:r>
              <a:rPr dirty="0" sz="1000" spc="3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forma,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4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AJUNTAMENT</a:t>
            </a:r>
            <a:r>
              <a:rPr dirty="0" sz="1000" spc="6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5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BARCELONA</a:t>
            </a:r>
            <a:r>
              <a:rPr dirty="0" sz="1000" spc="15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debió </a:t>
            </a:r>
            <a:r>
              <a:rPr dirty="0" sz="1000" i="1">
                <a:latin typeface="Arial"/>
                <a:cs typeface="Arial"/>
              </a:rPr>
              <a:t>admitir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comunicación</a:t>
            </a:r>
            <a:r>
              <a:rPr dirty="0" sz="1000" spc="1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previa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efectuada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para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desarrollar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4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actividad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viviendade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uso </a:t>
            </a:r>
            <a:r>
              <a:rPr dirty="0" sz="1000" i="1">
                <a:latin typeface="Arial"/>
                <a:cs typeface="Arial"/>
              </a:rPr>
              <a:t>turístico</a:t>
            </a:r>
            <a:r>
              <a:rPr dirty="0" sz="1000" spc="409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4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40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inmueble</a:t>
            </a:r>
            <a:r>
              <a:rPr dirty="0" sz="1000" spc="4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objeto</a:t>
            </a:r>
            <a:r>
              <a:rPr dirty="0" sz="1000" spc="409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4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esta</a:t>
            </a:r>
            <a:r>
              <a:rPr dirty="0" sz="1000" spc="409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litis,</a:t>
            </a:r>
            <a:r>
              <a:rPr dirty="0" sz="1000" spc="4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con</a:t>
            </a:r>
            <a:r>
              <a:rPr dirty="0" sz="1000" spc="4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los</a:t>
            </a:r>
            <a:r>
              <a:rPr dirty="0" sz="1000" spc="4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efectos</a:t>
            </a:r>
            <a:r>
              <a:rPr dirty="0" sz="1000" spc="409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40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le</a:t>
            </a:r>
            <a:r>
              <a:rPr dirty="0" sz="1000" spc="409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son</a:t>
            </a:r>
            <a:r>
              <a:rPr dirty="0" sz="1000" spc="41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propios, </a:t>
            </a:r>
            <a:r>
              <a:rPr dirty="0" sz="1000" i="1">
                <a:latin typeface="Arial"/>
                <a:cs typeface="Arial"/>
              </a:rPr>
              <a:t>manteniendo</a:t>
            </a:r>
            <a:r>
              <a:rPr dirty="0" sz="1000" spc="2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2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su</a:t>
            </a:r>
            <a:r>
              <a:rPr dirty="0" sz="1000" spc="2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caso</a:t>
            </a:r>
            <a:r>
              <a:rPr dirty="0" sz="1000" spc="2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2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inadmisión</a:t>
            </a:r>
            <a:r>
              <a:rPr dirty="0" sz="1000" spc="30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para</a:t>
            </a:r>
            <a:r>
              <a:rPr dirty="0" sz="1000" spc="3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2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resto</a:t>
            </a:r>
            <a:r>
              <a:rPr dirty="0" sz="1000" spc="2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peticiones</a:t>
            </a:r>
            <a:r>
              <a:rPr dirty="0" sz="1000" spc="2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contenidas</a:t>
            </a:r>
            <a:r>
              <a:rPr dirty="0" sz="1000" spc="2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290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la </a:t>
            </a:r>
            <a:r>
              <a:rPr dirty="0" sz="1000" i="1">
                <a:latin typeface="Arial"/>
                <a:cs typeface="Arial"/>
              </a:rPr>
              <a:t>instancia</a:t>
            </a:r>
            <a:r>
              <a:rPr dirty="0" sz="1000" spc="2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presentada</a:t>
            </a:r>
            <a:r>
              <a:rPr dirty="0" sz="1000" spc="229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por</a:t>
            </a:r>
            <a:r>
              <a:rPr dirty="0" sz="1000" spc="229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2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recurrente</a:t>
            </a:r>
            <a:r>
              <a:rPr dirty="0" sz="1000" spc="229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229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fecha</a:t>
            </a:r>
            <a:r>
              <a:rPr dirty="0" sz="1000" spc="229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30-8-19</a:t>
            </a:r>
            <a:r>
              <a:rPr dirty="0" sz="1000" spc="229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si</a:t>
            </a:r>
            <a:r>
              <a:rPr dirty="0" sz="1000" spc="2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entendía</a:t>
            </a:r>
            <a:r>
              <a:rPr dirty="0" sz="1000" spc="229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229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Administración </a:t>
            </a:r>
            <a:r>
              <a:rPr dirty="0" sz="1000" i="1">
                <a:latin typeface="Arial"/>
                <a:cs typeface="Arial"/>
              </a:rPr>
              <a:t>actuante</a:t>
            </a:r>
            <a:r>
              <a:rPr dirty="0" sz="1000" spc="3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3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excedían</a:t>
            </a:r>
            <a:r>
              <a:rPr dirty="0" sz="1000" spc="3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3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lo</a:t>
            </a:r>
            <a:r>
              <a:rPr dirty="0" sz="1000" spc="3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3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</a:t>
            </a:r>
            <a:r>
              <a:rPr dirty="0" sz="1000" spc="3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una</a:t>
            </a:r>
            <a:r>
              <a:rPr dirty="0" sz="1000" spc="3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mera</a:t>
            </a:r>
            <a:r>
              <a:rPr dirty="0" sz="1000" spc="3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comunicación</a:t>
            </a:r>
            <a:r>
              <a:rPr dirty="0" sz="1000" spc="3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previa,</a:t>
            </a:r>
            <a:r>
              <a:rPr dirty="0" sz="1000" spc="3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como</a:t>
            </a:r>
            <a:r>
              <a:rPr dirty="0" sz="1000" spc="3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sería</a:t>
            </a:r>
            <a:r>
              <a:rPr dirty="0" sz="1000" spc="300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la </a:t>
            </a:r>
            <a:r>
              <a:rPr dirty="0" sz="1000" i="1">
                <a:latin typeface="Arial"/>
                <a:cs typeface="Arial"/>
              </a:rPr>
              <a:t>expedición</a:t>
            </a:r>
            <a:r>
              <a:rPr dirty="0" sz="1000" spc="14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carta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pago</a:t>
            </a:r>
            <a:r>
              <a:rPr dirty="0" sz="1000" spc="1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tasa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correspondiente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para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su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abono,</a:t>
            </a:r>
            <a:r>
              <a:rPr dirty="0" sz="1000" spc="1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todo</a:t>
            </a:r>
            <a:r>
              <a:rPr dirty="0" sz="1000" spc="1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ello,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sin </a:t>
            </a:r>
            <a:r>
              <a:rPr dirty="0" sz="1000" i="1">
                <a:latin typeface="Arial"/>
                <a:cs typeface="Arial"/>
              </a:rPr>
              <a:t>perjuicio</a:t>
            </a:r>
            <a:r>
              <a:rPr dirty="0" sz="1000" spc="2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las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facultades</a:t>
            </a:r>
            <a:r>
              <a:rPr dirty="0" sz="1000" spc="1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comprobación,</a:t>
            </a:r>
            <a:r>
              <a:rPr dirty="0" sz="1000" spc="1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control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inspección</a:t>
            </a:r>
            <a:r>
              <a:rPr dirty="0" sz="1000" spc="2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del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Ayuntamiento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de </a:t>
            </a:r>
            <a:r>
              <a:rPr dirty="0" sz="1000" i="1">
                <a:latin typeface="Arial"/>
                <a:cs typeface="Arial"/>
              </a:rPr>
              <a:t>Barcelona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(</a:t>
            </a:r>
            <a:r>
              <a:rPr dirty="0" sz="1000" spc="2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artículo</a:t>
            </a:r>
            <a:r>
              <a:rPr dirty="0" sz="1000" spc="1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69.3</a:t>
            </a:r>
            <a:r>
              <a:rPr dirty="0" sz="1000" spc="2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1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2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Ley</a:t>
            </a:r>
            <a:r>
              <a:rPr dirty="0" sz="1000" spc="20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39/2015,</a:t>
            </a:r>
            <a:r>
              <a:rPr dirty="0" sz="1000" spc="20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1</a:t>
            </a:r>
            <a:r>
              <a:rPr dirty="0" sz="1000" spc="2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2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octubre).</a:t>
            </a:r>
            <a:r>
              <a:rPr dirty="0" sz="1000" spc="20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Asimismo,</a:t>
            </a:r>
            <a:r>
              <a:rPr dirty="0" sz="1000" spc="1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no</a:t>
            </a:r>
            <a:r>
              <a:rPr dirty="0" sz="1000" spc="21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procede </a:t>
            </a:r>
            <a:r>
              <a:rPr dirty="0" sz="1000" i="1">
                <a:latin typeface="Arial"/>
                <a:cs typeface="Arial"/>
              </a:rPr>
              <a:t>como</a:t>
            </a:r>
            <a:r>
              <a:rPr dirty="0" sz="1000" spc="1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pretende</a:t>
            </a:r>
            <a:r>
              <a:rPr dirty="0" sz="1000" spc="15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actora</a:t>
            </a:r>
            <a:r>
              <a:rPr dirty="0" sz="1000" spc="1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una</a:t>
            </a:r>
            <a:r>
              <a:rPr dirty="0" sz="1000" spc="1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habilitación</a:t>
            </a:r>
            <a:r>
              <a:rPr dirty="0" sz="1000" spc="1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forma</a:t>
            </a:r>
            <a:r>
              <a:rPr dirty="0" sz="1000" spc="15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automática</a:t>
            </a:r>
            <a:r>
              <a:rPr dirty="0" sz="1000" spc="15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inicio</a:t>
            </a:r>
            <a:r>
              <a:rPr dirty="0" sz="1000" spc="15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actividad</a:t>
            </a:r>
            <a:r>
              <a:rPr dirty="0" sz="1000" spc="155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de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vivienda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litigiosa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0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autos,</a:t>
            </a:r>
            <a:r>
              <a:rPr dirty="0" sz="1000" spc="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ya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0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lo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contrario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se</a:t>
            </a:r>
            <a:r>
              <a:rPr dirty="0" sz="1000" spc="11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estaría</a:t>
            </a:r>
            <a:r>
              <a:rPr dirty="0" sz="1000" spc="11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conculcando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lo</a:t>
            </a:r>
            <a:r>
              <a:rPr dirty="0" sz="1000" spc="114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dispuesto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art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71.2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LJCA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10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veda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expresamente</a:t>
            </a:r>
            <a:r>
              <a:rPr dirty="0" sz="1000" spc="11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</a:t>
            </a:r>
            <a:r>
              <a:rPr dirty="0" sz="1000" spc="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los</a:t>
            </a:r>
            <a:r>
              <a:rPr dirty="0" sz="1000" spc="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órganos</a:t>
            </a:r>
            <a:r>
              <a:rPr dirty="0" sz="1000" spc="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judiciales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lo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contencioso-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9160" y="9681971"/>
            <a:ext cx="477012" cy="548640"/>
          </a:xfrm>
          <a:prstGeom prst="rect">
            <a:avLst/>
          </a:prstGeom>
        </p:spPr>
      </p:pic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1440433" y="9639299"/>
          <a:ext cx="2713355" cy="610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1360"/>
                <a:gridCol w="1979929"/>
              </a:tblGrid>
              <a:tr h="251460">
                <a:tc gridSpan="2"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Doc.</a:t>
                      </a:r>
                      <a:r>
                        <a:rPr dirty="0" sz="650" spc="-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electrònic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garantit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amb </a:t>
                      </a: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signatura-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e.</a:t>
                      </a:r>
                      <a:r>
                        <a:rPr dirty="0" sz="650" spc="1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Adreça</a:t>
                      </a:r>
                      <a:r>
                        <a:rPr dirty="0" sz="650" spc="-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web per</a:t>
                      </a:r>
                      <a:r>
                        <a:rPr dirty="0" sz="650" spc="1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verificar:</a:t>
                      </a:r>
                      <a:endParaRPr sz="650">
                        <a:latin typeface="Arial MT"/>
                        <a:cs typeface="Arial MT"/>
                      </a:endParaRPr>
                    </a:p>
                    <a:p>
                      <a:pPr algn="ctr" marL="444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https://ejcat.justicia.gencat.cat/IAP/consultaCSV.html</a:t>
                      </a:r>
                      <a:endParaRPr sz="65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9410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Data</a:t>
                      </a:r>
                      <a:r>
                        <a:rPr dirty="0" sz="650" spc="-1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i </a:t>
                      </a:r>
                      <a:r>
                        <a:rPr dirty="0" sz="650" spc="-2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hora</a:t>
                      </a:r>
                      <a:endParaRPr sz="650">
                        <a:latin typeface="Arial MT"/>
                        <a:cs typeface="Arial MT"/>
                      </a:endParaRPr>
                    </a:p>
                    <a:p>
                      <a:pPr algn="ctr" marL="698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04/07/2023</a:t>
                      </a:r>
                      <a:endParaRPr sz="650">
                        <a:latin typeface="Arial MT"/>
                        <a:cs typeface="Arial MT"/>
                      </a:endParaRPr>
                    </a:p>
                    <a:p>
                      <a:pPr algn="ctr" marL="508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13:40</a:t>
                      </a:r>
                      <a:endParaRPr sz="65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T w="12700">
                      <a:solidFill>
                        <a:srgbClr val="80808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Administració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-25"/>
              <a:t> </a:t>
            </a:r>
            <a:r>
              <a:rPr dirty="0"/>
              <a:t>justícia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/>
              <a:t>Catalunya</a:t>
            </a:r>
            <a:r>
              <a:rPr dirty="0" spc="-20"/>
              <a:t> </a:t>
            </a:r>
            <a:r>
              <a:rPr dirty="0" b="1">
                <a:latin typeface="Arial"/>
                <a:cs typeface="Arial"/>
              </a:rPr>
              <a:t>·</a:t>
            </a:r>
            <a:r>
              <a:rPr dirty="0" spc="20" b="1">
                <a:latin typeface="Arial"/>
                <a:cs typeface="Arial"/>
              </a:rPr>
              <a:t> </a:t>
            </a:r>
            <a:r>
              <a:rPr dirty="0"/>
              <a:t>Administración</a:t>
            </a:r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/>
              <a:t>Justicia</a:t>
            </a:r>
            <a:r>
              <a:rPr dirty="0" spc="-20"/>
              <a:t> </a:t>
            </a:r>
            <a:r>
              <a:rPr dirty="0"/>
              <a:t>en</a:t>
            </a:r>
            <a:r>
              <a:rPr dirty="0" spc="-20"/>
              <a:t> </a:t>
            </a:r>
            <a:r>
              <a:rPr dirty="0" spc="-10"/>
              <a:t>Cataluña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Pàgina</a:t>
            </a:r>
            <a:r>
              <a:rPr dirty="0" spc="-20"/>
              <a:t> </a:t>
            </a:r>
            <a:fld id="{81D60167-4931-47E6-BA6A-407CBD079E47}" type="slidenum">
              <a:rPr dirty="0"/>
              <a:t>3</a:t>
            </a:fld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 spc="-50"/>
              <a:t>7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157983" y="64007"/>
            <a:ext cx="3240405" cy="304800"/>
          </a:xfrm>
          <a:prstGeom prst="rect">
            <a:avLst/>
          </a:prstGeom>
          <a:ln w="6096">
            <a:solidFill>
              <a:srgbClr val="FF0000"/>
            </a:solidFill>
          </a:ln>
        </p:spPr>
        <p:txBody>
          <a:bodyPr wrap="square" lIns="0" tIns="13335" rIns="0" bIns="0" rtlCol="0" vert="horz">
            <a:spAutoFit/>
          </a:bodyPr>
          <a:lstStyle/>
          <a:p>
            <a:pPr algn="r" marR="37465">
              <a:lnSpc>
                <a:spcPct val="100000"/>
              </a:lnSpc>
              <a:spcBef>
                <a:spcPts val="105"/>
              </a:spcBef>
            </a:pPr>
            <a:r>
              <a:rPr dirty="0" sz="900" spc="-10" b="1">
                <a:solidFill>
                  <a:srgbClr val="FF0000"/>
                </a:solidFill>
                <a:latin typeface="Verdana"/>
                <a:cs typeface="Verdana"/>
              </a:rPr>
              <a:t>05-07-</a:t>
            </a:r>
            <a:r>
              <a:rPr dirty="0" sz="900" spc="-20" b="1">
                <a:solidFill>
                  <a:srgbClr val="FF0000"/>
                </a:solidFill>
                <a:latin typeface="Verdana"/>
                <a:cs typeface="Verdana"/>
              </a:rPr>
              <a:t>2023</a:t>
            </a:r>
            <a:endParaRPr sz="900">
              <a:latin typeface="Verdana"/>
              <a:cs typeface="Verdana"/>
            </a:endParaRPr>
          </a:p>
          <a:p>
            <a:pPr algn="r" marR="50800">
              <a:lnSpc>
                <a:spcPct val="100000"/>
              </a:lnSpc>
              <a:spcBef>
                <a:spcPts val="105"/>
              </a:spcBef>
            </a:pPr>
            <a:r>
              <a:rPr dirty="0" sz="700" spc="-20">
                <a:latin typeface="Verdana"/>
                <a:cs typeface="Verdana"/>
              </a:rPr>
              <a:t>6/10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392682" y="1167129"/>
            <a:ext cx="5219700" cy="7964170"/>
          </a:xfrm>
          <a:prstGeom prst="rect">
            <a:avLst/>
          </a:prstGeom>
        </p:spPr>
        <p:txBody>
          <a:bodyPr wrap="square" lIns="0" tIns="18415" rIns="0" bIns="0" rtlCol="0" vert="horz">
            <a:spAutoFit/>
          </a:bodyPr>
          <a:lstStyle/>
          <a:p>
            <a:pPr algn="just" marL="12700" marR="18415">
              <a:lnSpc>
                <a:spcPct val="95600"/>
              </a:lnSpc>
              <a:spcBef>
                <a:spcPts val="145"/>
              </a:spcBef>
            </a:pPr>
            <a:r>
              <a:rPr dirty="0" sz="1000" i="1">
                <a:latin typeface="Arial"/>
                <a:cs typeface="Arial"/>
              </a:rPr>
              <a:t>administrativo</a:t>
            </a:r>
            <a:r>
              <a:rPr dirty="0" sz="1000" spc="11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sustituir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voluntad</a:t>
            </a:r>
            <a:r>
              <a:rPr dirty="0" sz="1000" spc="11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discrecional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Administración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actuante,</a:t>
            </a:r>
            <a:r>
              <a:rPr dirty="0" sz="1000" spc="10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cual</a:t>
            </a:r>
            <a:r>
              <a:rPr dirty="0" sz="1000" spc="110" i="1">
                <a:latin typeface="Arial"/>
                <a:cs typeface="Arial"/>
              </a:rPr>
              <a:t> </a:t>
            </a:r>
            <a:r>
              <a:rPr dirty="0" sz="1000" spc="-25" i="1">
                <a:latin typeface="Arial"/>
                <a:cs typeface="Arial"/>
              </a:rPr>
              <a:t>con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0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resolución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expresa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tácita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emita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ante</a:t>
            </a:r>
            <a:r>
              <a:rPr dirty="0" sz="1000" spc="1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</a:t>
            </a:r>
            <a:r>
              <a:rPr dirty="0" sz="1000" spc="11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instancia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contenedora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25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comunicación </a:t>
            </a:r>
            <a:r>
              <a:rPr dirty="0" sz="1000" i="1">
                <a:latin typeface="Arial"/>
                <a:cs typeface="Arial"/>
              </a:rPr>
              <a:t>previa,</a:t>
            </a:r>
            <a:r>
              <a:rPr dirty="0" sz="1000" spc="4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será</a:t>
            </a:r>
            <a:r>
              <a:rPr dirty="0" sz="1000" spc="459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revisada</a:t>
            </a:r>
            <a:r>
              <a:rPr dirty="0" sz="1000" spc="4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ulteriormente</a:t>
            </a:r>
            <a:r>
              <a:rPr dirty="0" sz="1000" spc="48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por</a:t>
            </a:r>
            <a:r>
              <a:rPr dirty="0" sz="1000" spc="48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esta</a:t>
            </a:r>
            <a:r>
              <a:rPr dirty="0" sz="1000" spc="484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jurisdicción</a:t>
            </a:r>
            <a:r>
              <a:rPr dirty="0" sz="1000" spc="4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contenciosa-</a:t>
            </a:r>
            <a:r>
              <a:rPr dirty="0" sz="1000" spc="-10" i="1">
                <a:latin typeface="Arial"/>
                <a:cs typeface="Arial"/>
              </a:rPr>
              <a:t>administrativa. </a:t>
            </a:r>
            <a:r>
              <a:rPr dirty="0" sz="1000" i="1">
                <a:latin typeface="Arial"/>
                <a:cs typeface="Arial"/>
              </a:rPr>
              <a:t>Igualmente,</a:t>
            </a:r>
            <a:r>
              <a:rPr dirty="0" sz="1000" spc="1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lo</a:t>
            </a:r>
            <a:r>
              <a:rPr dirty="0" sz="1000" spc="1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previsto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18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1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art</a:t>
            </a:r>
            <a:r>
              <a:rPr dirty="0" sz="1000" spc="1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69.3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Ley</a:t>
            </a:r>
            <a:r>
              <a:rPr dirty="0" sz="1000" spc="1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39/2015</a:t>
            </a:r>
            <a:r>
              <a:rPr dirty="0" sz="1000" spc="17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</a:t>
            </a:r>
            <a:r>
              <a:rPr dirty="0" sz="1000" spc="1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art</a:t>
            </a:r>
            <a:r>
              <a:rPr dirty="0" sz="1000" spc="18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36.2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Ley</a:t>
            </a:r>
            <a:r>
              <a:rPr dirty="0" sz="1000" spc="19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26/2010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son</a:t>
            </a:r>
            <a:r>
              <a:rPr dirty="0" sz="1000" spc="19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efectos </a:t>
            </a:r>
            <a:r>
              <a:rPr dirty="0" sz="1000" i="1">
                <a:latin typeface="Arial"/>
                <a:cs typeface="Arial"/>
              </a:rPr>
              <a:t>legales</a:t>
            </a:r>
            <a:r>
              <a:rPr dirty="0" sz="1000" spc="6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no</a:t>
            </a:r>
            <a:r>
              <a:rPr dirty="0" sz="1000" spc="7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obstan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las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facultades</a:t>
            </a:r>
            <a:r>
              <a:rPr dirty="0" sz="1000" spc="6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decisoras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y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revisoras</a:t>
            </a:r>
            <a:r>
              <a:rPr dirty="0" sz="1000" spc="6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que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ostenta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en</a:t>
            </a:r>
            <a:r>
              <a:rPr dirty="0" sz="1000" spc="5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nuestro</a:t>
            </a:r>
            <a:r>
              <a:rPr dirty="0" sz="1000" spc="150" i="1">
                <a:latin typeface="Arial"/>
                <a:cs typeface="Arial"/>
              </a:rPr>
              <a:t> </a:t>
            </a:r>
            <a:r>
              <a:rPr dirty="0" sz="1000" spc="-20" i="1">
                <a:latin typeface="Arial"/>
                <a:cs typeface="Arial"/>
              </a:rPr>
              <a:t>caso </a:t>
            </a:r>
            <a:r>
              <a:rPr dirty="0" sz="1000" i="1">
                <a:latin typeface="Arial"/>
                <a:cs typeface="Arial"/>
              </a:rPr>
              <a:t>el</a:t>
            </a:r>
            <a:r>
              <a:rPr dirty="0" sz="1000" spc="105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Ayuntamiento</a:t>
            </a:r>
            <a:r>
              <a:rPr dirty="0" sz="1000" spc="120" i="1">
                <a:latin typeface="Arial"/>
                <a:cs typeface="Arial"/>
              </a:rPr>
              <a:t> </a:t>
            </a:r>
            <a:r>
              <a:rPr dirty="0" sz="1000" i="1">
                <a:latin typeface="Arial"/>
                <a:cs typeface="Arial"/>
              </a:rPr>
              <a:t>de</a:t>
            </a:r>
            <a:r>
              <a:rPr dirty="0" sz="1000" spc="130" i="1">
                <a:latin typeface="Arial"/>
                <a:cs typeface="Arial"/>
              </a:rPr>
              <a:t> </a:t>
            </a:r>
            <a:r>
              <a:rPr dirty="0" sz="1000" spc="-10" i="1">
                <a:latin typeface="Arial"/>
                <a:cs typeface="Arial"/>
              </a:rPr>
              <a:t>Barcelona.”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 algn="just" marL="12700" marR="19050" indent="168910">
              <a:lnSpc>
                <a:spcPts val="1260"/>
              </a:lnSpc>
            </a:pPr>
            <a:r>
              <a:rPr dirty="0" sz="1100">
                <a:latin typeface="Arial MT"/>
                <a:cs typeface="Arial MT"/>
              </a:rPr>
              <a:t>Las</a:t>
            </a:r>
            <a:r>
              <a:rPr dirty="0" sz="1100" spc="3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anteriores</a:t>
            </a:r>
            <a:r>
              <a:rPr dirty="0" sz="1100" spc="3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resoluciones,</a:t>
            </a:r>
            <a:r>
              <a:rPr dirty="0" sz="1100" spc="3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cuya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motivación</a:t>
            </a:r>
            <a:r>
              <a:rPr dirty="0" sz="1100" spc="3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comparte,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vinculan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335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este </a:t>
            </a:r>
            <a:r>
              <a:rPr dirty="0" sz="1100">
                <a:latin typeface="Arial MT"/>
                <a:cs typeface="Arial MT"/>
              </a:rPr>
              <a:t>juzgador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resultan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plenamente</a:t>
            </a:r>
            <a:r>
              <a:rPr dirty="0" sz="1100" spc="1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aplicables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al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presente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supuesto.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Arial MT"/>
              <a:cs typeface="Arial MT"/>
            </a:endParaRPr>
          </a:p>
          <a:p>
            <a:pPr algn="just" marL="12700" marR="9525" indent="168910">
              <a:lnSpc>
                <a:spcPct val="95900"/>
              </a:lnSpc>
              <a:spcBef>
                <a:spcPts val="5"/>
              </a:spcBef>
            </a:pPr>
            <a:r>
              <a:rPr dirty="0" sz="1100">
                <a:latin typeface="Arial MT"/>
                <a:cs typeface="Arial MT"/>
              </a:rPr>
              <a:t>Lo</a:t>
            </a:r>
            <a:r>
              <a:rPr dirty="0" sz="1100" spc="2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anteriormente</a:t>
            </a:r>
            <a:r>
              <a:rPr dirty="0" sz="1100" spc="2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expuesto</a:t>
            </a:r>
            <a:r>
              <a:rPr dirty="0" sz="1100" spc="2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lleva</a:t>
            </a:r>
            <a:r>
              <a:rPr dirty="0" sz="1100" spc="2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necesariamente</a:t>
            </a:r>
            <a:r>
              <a:rPr dirty="0" sz="1100" spc="2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2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2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estimación</a:t>
            </a:r>
            <a:r>
              <a:rPr dirty="0" sz="1100" spc="2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21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recurso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sentido</a:t>
            </a:r>
            <a:r>
              <a:rPr dirty="0" sz="1100" spc="3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señalar</a:t>
            </a:r>
            <a:r>
              <a:rPr dirty="0" sz="1100" spc="3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3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Ayuntamiento</a:t>
            </a:r>
            <a:r>
              <a:rPr dirty="0" sz="1100" spc="3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Barcelona</a:t>
            </a:r>
            <a:r>
              <a:rPr dirty="0" sz="1100" spc="3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debió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admitir</a:t>
            </a:r>
            <a:r>
              <a:rPr dirty="0" sz="1100" spc="32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la </a:t>
            </a:r>
            <a:r>
              <a:rPr dirty="0" sz="1100">
                <a:latin typeface="Arial MT"/>
                <a:cs typeface="Arial MT"/>
              </a:rPr>
              <a:t>comunicación</a:t>
            </a:r>
            <a:r>
              <a:rPr dirty="0" sz="1100" spc="2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previa</a:t>
            </a:r>
            <a:r>
              <a:rPr dirty="0" sz="1100" spc="2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efectuada</a:t>
            </a:r>
            <a:r>
              <a:rPr dirty="0" sz="1100" spc="2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para</a:t>
            </a:r>
            <a:r>
              <a:rPr dirty="0" sz="1100" spc="2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desarrollar</a:t>
            </a:r>
            <a:r>
              <a:rPr dirty="0" sz="1100" spc="2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las</a:t>
            </a:r>
            <a:r>
              <a:rPr dirty="0" sz="1100" spc="2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actividades</a:t>
            </a:r>
            <a:r>
              <a:rPr dirty="0" sz="1100" spc="2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vivienda</a:t>
            </a:r>
            <a:r>
              <a:rPr dirty="0" sz="1100" spc="27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de </a:t>
            </a:r>
            <a:r>
              <a:rPr dirty="0" sz="1100">
                <a:latin typeface="Arial MT"/>
                <a:cs typeface="Arial MT"/>
              </a:rPr>
              <a:t>uso</a:t>
            </a:r>
            <a:r>
              <a:rPr dirty="0" sz="1100" spc="2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turístico</a:t>
            </a:r>
            <a:r>
              <a:rPr dirty="0" sz="1100" spc="1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objeto</a:t>
            </a:r>
            <a:r>
              <a:rPr dirty="0" sz="1100" spc="1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autos,</a:t>
            </a:r>
            <a:r>
              <a:rPr dirty="0" sz="1100" spc="1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</a:t>
            </a:r>
            <a:r>
              <a:rPr dirty="0" sz="1100" spc="1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los</a:t>
            </a:r>
            <a:r>
              <a:rPr dirty="0" sz="1100" spc="2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efectos</a:t>
            </a:r>
            <a:r>
              <a:rPr dirty="0" sz="1100" spc="1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1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le</a:t>
            </a:r>
            <a:r>
              <a:rPr dirty="0" sz="1100" spc="1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son</a:t>
            </a:r>
            <a:r>
              <a:rPr dirty="0" sz="1100" spc="20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propios,</a:t>
            </a:r>
            <a:r>
              <a:rPr dirty="0" sz="1100" spc="20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todo</a:t>
            </a:r>
            <a:r>
              <a:rPr dirty="0" sz="1100" spc="2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ello,</a:t>
            </a:r>
            <a:r>
              <a:rPr dirty="0" sz="1100" spc="19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sin </a:t>
            </a:r>
            <a:r>
              <a:rPr dirty="0" sz="1100">
                <a:latin typeface="Arial MT"/>
                <a:cs typeface="Arial MT"/>
              </a:rPr>
              <a:t>perjuicio</a:t>
            </a:r>
            <a:r>
              <a:rPr dirty="0" sz="1100" spc="23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3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las</a:t>
            </a:r>
            <a:r>
              <a:rPr dirty="0" sz="1100" spc="24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facultades</a:t>
            </a:r>
            <a:r>
              <a:rPr dirty="0" sz="1100" spc="250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40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comprobación,</a:t>
            </a:r>
            <a:r>
              <a:rPr dirty="0" sz="1100" spc="240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control</a:t>
            </a:r>
            <a:r>
              <a:rPr dirty="0" sz="1100" spc="24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e</a:t>
            </a:r>
            <a:r>
              <a:rPr dirty="0" sz="1100" spc="23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inspección</a:t>
            </a:r>
            <a:r>
              <a:rPr dirty="0" sz="1100" spc="235">
                <a:latin typeface="Arial MT"/>
                <a:cs typeface="Arial MT"/>
              </a:rPr>
              <a:t>  </a:t>
            </a:r>
            <a:r>
              <a:rPr dirty="0" sz="1100" spc="-25">
                <a:latin typeface="Arial MT"/>
                <a:cs typeface="Arial MT"/>
              </a:rPr>
              <a:t>del </a:t>
            </a:r>
            <a:r>
              <a:rPr dirty="0" sz="1100">
                <a:latin typeface="Arial MT"/>
                <a:cs typeface="Arial MT"/>
              </a:rPr>
              <a:t>Ayuntamiento</a:t>
            </a:r>
            <a:r>
              <a:rPr dirty="0" sz="1100" spc="1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7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Barcelona.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50">
              <a:latin typeface="Arial MT"/>
              <a:cs typeface="Arial MT"/>
            </a:endParaRPr>
          </a:p>
          <a:p>
            <a:pPr algn="just" marL="12700" marR="16510" indent="168910">
              <a:lnSpc>
                <a:spcPct val="96000"/>
              </a:lnSpc>
            </a:pPr>
            <a:r>
              <a:rPr dirty="0" sz="1100" b="1">
                <a:latin typeface="Arial"/>
                <a:cs typeface="Arial"/>
              </a:rPr>
              <a:t>CUARTO.</a:t>
            </a:r>
            <a:r>
              <a:rPr dirty="0" sz="1100" spc="70" b="1">
                <a:latin typeface="Arial"/>
                <a:cs typeface="Arial"/>
              </a:rPr>
              <a:t> </a:t>
            </a:r>
            <a:r>
              <a:rPr dirty="0" sz="1100" b="1">
                <a:latin typeface="Arial"/>
                <a:cs typeface="Arial"/>
              </a:rPr>
              <a:t>COSTAS.</a:t>
            </a:r>
            <a:r>
              <a:rPr dirty="0" sz="1100" spc="80" b="1">
                <a:latin typeface="Arial"/>
                <a:cs typeface="Arial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artículo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139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LJCA,</a:t>
            </a:r>
            <a:r>
              <a:rPr dirty="0" sz="1100" spc="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establece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que: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 i="1">
                <a:latin typeface="Arial"/>
                <a:cs typeface="Arial"/>
              </a:rPr>
              <a:t>“1.</a:t>
            </a:r>
            <a:r>
              <a:rPr dirty="0" sz="1100" spc="5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En</a:t>
            </a:r>
            <a:r>
              <a:rPr dirty="0" sz="1100" spc="70" i="1">
                <a:latin typeface="Arial"/>
                <a:cs typeface="Arial"/>
              </a:rPr>
              <a:t> </a:t>
            </a:r>
            <a:r>
              <a:rPr dirty="0" sz="1100" spc="-10" i="1">
                <a:latin typeface="Arial"/>
                <a:cs typeface="Arial"/>
              </a:rPr>
              <a:t>primera </a:t>
            </a:r>
            <a:r>
              <a:rPr dirty="0" sz="1100" i="1">
                <a:latin typeface="Arial"/>
                <a:cs typeface="Arial"/>
              </a:rPr>
              <a:t>o</a:t>
            </a:r>
            <a:r>
              <a:rPr dirty="0" sz="1100" spc="229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única</a:t>
            </a:r>
            <a:r>
              <a:rPr dirty="0" sz="1100" spc="229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instancia,</a:t>
            </a:r>
            <a:r>
              <a:rPr dirty="0" sz="1100" spc="22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el</a:t>
            </a:r>
            <a:r>
              <a:rPr dirty="0" sz="1100" spc="24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órgano</a:t>
            </a:r>
            <a:r>
              <a:rPr dirty="0" sz="1100" spc="229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jurisdiccional,</a:t>
            </a:r>
            <a:r>
              <a:rPr dirty="0" sz="1100" spc="22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al</a:t>
            </a:r>
            <a:r>
              <a:rPr dirty="0" sz="1100" spc="27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dictar</a:t>
            </a:r>
            <a:r>
              <a:rPr dirty="0" sz="1100" spc="22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sentencia</a:t>
            </a:r>
            <a:r>
              <a:rPr dirty="0" sz="1100" spc="22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o</a:t>
            </a:r>
            <a:r>
              <a:rPr dirty="0" sz="1100" spc="26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al</a:t>
            </a:r>
            <a:r>
              <a:rPr dirty="0" sz="1100" spc="254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resolver</a:t>
            </a:r>
            <a:r>
              <a:rPr dirty="0" sz="1100" spc="225" i="1">
                <a:latin typeface="Arial"/>
                <a:cs typeface="Arial"/>
              </a:rPr>
              <a:t> </a:t>
            </a:r>
            <a:r>
              <a:rPr dirty="0" sz="1100" spc="-25" i="1">
                <a:latin typeface="Arial"/>
                <a:cs typeface="Arial"/>
              </a:rPr>
              <a:t>por </a:t>
            </a:r>
            <a:r>
              <a:rPr dirty="0" sz="1100" i="1">
                <a:latin typeface="Arial"/>
                <a:cs typeface="Arial"/>
              </a:rPr>
              <a:t>auto</a:t>
            </a:r>
            <a:r>
              <a:rPr dirty="0" sz="1100" spc="15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los</a:t>
            </a:r>
            <a:r>
              <a:rPr dirty="0" sz="1100" spc="16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recursos</a:t>
            </a:r>
            <a:r>
              <a:rPr dirty="0" sz="1100" spc="16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o</a:t>
            </a:r>
            <a:r>
              <a:rPr dirty="0" sz="1100" spc="13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incidentes</a:t>
            </a:r>
            <a:r>
              <a:rPr dirty="0" sz="1100" spc="16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que</a:t>
            </a:r>
            <a:r>
              <a:rPr dirty="0" sz="1100" spc="13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ante</a:t>
            </a:r>
            <a:r>
              <a:rPr dirty="0" sz="1100" spc="15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el</a:t>
            </a:r>
            <a:r>
              <a:rPr dirty="0" sz="1100" spc="15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mismo</a:t>
            </a:r>
            <a:r>
              <a:rPr dirty="0" sz="1100" spc="13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se</a:t>
            </a:r>
            <a:r>
              <a:rPr dirty="0" sz="1100" spc="13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promovieren,</a:t>
            </a:r>
            <a:r>
              <a:rPr dirty="0" sz="1100" spc="22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impondrá</a:t>
            </a:r>
            <a:r>
              <a:rPr dirty="0" sz="1100" spc="160" i="1">
                <a:latin typeface="Arial"/>
                <a:cs typeface="Arial"/>
              </a:rPr>
              <a:t> </a:t>
            </a:r>
            <a:r>
              <a:rPr dirty="0" sz="1100" spc="-25" i="1">
                <a:latin typeface="Arial"/>
                <a:cs typeface="Arial"/>
              </a:rPr>
              <a:t>las </a:t>
            </a:r>
            <a:r>
              <a:rPr dirty="0" sz="1100" i="1">
                <a:latin typeface="Arial"/>
                <a:cs typeface="Arial"/>
              </a:rPr>
              <a:t>costas</a:t>
            </a:r>
            <a:r>
              <a:rPr dirty="0" sz="1100" spc="18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a</a:t>
            </a:r>
            <a:r>
              <a:rPr dirty="0" sz="1100" spc="16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la</a:t>
            </a:r>
            <a:r>
              <a:rPr dirty="0" sz="1100" spc="16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parte</a:t>
            </a:r>
            <a:r>
              <a:rPr dirty="0" sz="1100" spc="18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que</a:t>
            </a:r>
            <a:r>
              <a:rPr dirty="0" sz="1100" spc="17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haya</a:t>
            </a:r>
            <a:r>
              <a:rPr dirty="0" sz="1100" spc="16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visto</a:t>
            </a:r>
            <a:r>
              <a:rPr dirty="0" sz="1100" spc="18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rechazadas</a:t>
            </a:r>
            <a:r>
              <a:rPr dirty="0" sz="1100" spc="19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todas</a:t>
            </a:r>
            <a:r>
              <a:rPr dirty="0" sz="1100" spc="17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sus</a:t>
            </a:r>
            <a:r>
              <a:rPr dirty="0" sz="1100" spc="19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pretensiones,</a:t>
            </a:r>
            <a:r>
              <a:rPr dirty="0" sz="1100" spc="16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salvo</a:t>
            </a:r>
            <a:r>
              <a:rPr dirty="0" sz="1100" spc="160" i="1">
                <a:latin typeface="Arial"/>
                <a:cs typeface="Arial"/>
              </a:rPr>
              <a:t> </a:t>
            </a:r>
            <a:r>
              <a:rPr dirty="0" sz="1100" spc="-25" i="1">
                <a:latin typeface="Arial"/>
                <a:cs typeface="Arial"/>
              </a:rPr>
              <a:t>que </a:t>
            </a:r>
            <a:r>
              <a:rPr dirty="0" sz="1100" i="1">
                <a:latin typeface="Arial"/>
                <a:cs typeface="Arial"/>
              </a:rPr>
              <a:t>aprecie</a:t>
            </a:r>
            <a:r>
              <a:rPr dirty="0" sz="1100" spc="24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y</a:t>
            </a:r>
            <a:r>
              <a:rPr dirty="0" sz="1100" spc="27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así</a:t>
            </a:r>
            <a:r>
              <a:rPr dirty="0" sz="1100" spc="25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lo</a:t>
            </a:r>
            <a:r>
              <a:rPr dirty="0" sz="1100" spc="26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razone,</a:t>
            </a:r>
            <a:r>
              <a:rPr dirty="0" sz="1100" spc="26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que</a:t>
            </a:r>
            <a:r>
              <a:rPr dirty="0" sz="1100" spc="26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el</a:t>
            </a:r>
            <a:r>
              <a:rPr dirty="0" sz="1100" spc="24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caso</a:t>
            </a:r>
            <a:r>
              <a:rPr dirty="0" sz="1100" spc="26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presentaba</a:t>
            </a:r>
            <a:r>
              <a:rPr dirty="0" sz="1100" spc="25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serias</a:t>
            </a:r>
            <a:r>
              <a:rPr dirty="0" sz="1100" spc="320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dudas</a:t>
            </a:r>
            <a:r>
              <a:rPr dirty="0" sz="1100" spc="24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de</a:t>
            </a:r>
            <a:r>
              <a:rPr dirty="0" sz="1100" spc="235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hecho</a:t>
            </a:r>
            <a:r>
              <a:rPr dirty="0" sz="1100" spc="254" i="1">
                <a:latin typeface="Arial"/>
                <a:cs typeface="Arial"/>
              </a:rPr>
              <a:t> </a:t>
            </a:r>
            <a:r>
              <a:rPr dirty="0" sz="1100" i="1">
                <a:latin typeface="Arial"/>
                <a:cs typeface="Arial"/>
              </a:rPr>
              <a:t>o</a:t>
            </a:r>
            <a:r>
              <a:rPr dirty="0" sz="1100" spc="225" i="1">
                <a:latin typeface="Arial"/>
                <a:cs typeface="Arial"/>
              </a:rPr>
              <a:t> </a:t>
            </a:r>
            <a:r>
              <a:rPr dirty="0" sz="1100" spc="-25" i="1">
                <a:latin typeface="Arial"/>
                <a:cs typeface="Arial"/>
              </a:rPr>
              <a:t>de </a:t>
            </a:r>
            <a:r>
              <a:rPr dirty="0" sz="1100" i="1">
                <a:latin typeface="Arial"/>
                <a:cs typeface="Arial"/>
              </a:rPr>
              <a:t>derecho</a:t>
            </a:r>
            <a:r>
              <a:rPr dirty="0" sz="1100" spc="185" i="1">
                <a:latin typeface="Arial"/>
                <a:cs typeface="Arial"/>
              </a:rPr>
              <a:t> </a:t>
            </a:r>
            <a:r>
              <a:rPr dirty="0" sz="1100" spc="-20" i="1">
                <a:latin typeface="Arial"/>
                <a:cs typeface="Arial"/>
              </a:rPr>
              <a:t>[…]”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Arial"/>
              <a:cs typeface="Arial"/>
            </a:endParaRPr>
          </a:p>
          <a:p>
            <a:pPr algn="just" marL="12700" marR="12700" indent="168910">
              <a:lnSpc>
                <a:spcPct val="96000"/>
              </a:lnSpc>
            </a:pP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3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3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presente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caso,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atendidas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las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dudas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hecho</a:t>
            </a:r>
            <a:r>
              <a:rPr dirty="0" sz="1100" spc="3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derecho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3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podía </a:t>
            </a:r>
            <a:r>
              <a:rPr dirty="0" sz="1100">
                <a:latin typeface="Arial MT"/>
                <a:cs typeface="Arial MT"/>
              </a:rPr>
              <a:t>suscitar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cuestión</a:t>
            </a:r>
            <a:r>
              <a:rPr dirty="0" sz="1100" spc="1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resulta</a:t>
            </a:r>
            <a:r>
              <a:rPr dirty="0" sz="1100" spc="1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justificado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no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efectuar</a:t>
            </a:r>
            <a:r>
              <a:rPr dirty="0" sz="1100" spc="2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expresa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condena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1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costas</a:t>
            </a:r>
            <a:r>
              <a:rPr dirty="0" sz="1100" spc="185">
                <a:latin typeface="Arial MT"/>
                <a:cs typeface="Arial MT"/>
              </a:rPr>
              <a:t> </a:t>
            </a:r>
            <a:r>
              <a:rPr dirty="0" sz="1100" spc="-50">
                <a:latin typeface="Arial MT"/>
                <a:cs typeface="Arial MT"/>
              </a:rPr>
              <a:t>a </a:t>
            </a:r>
            <a:r>
              <a:rPr dirty="0" sz="1100">
                <a:latin typeface="Arial MT"/>
                <a:cs typeface="Arial MT"/>
              </a:rPr>
              <a:t>ninguna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las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partes.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 MT"/>
              <a:cs typeface="Arial MT"/>
            </a:endParaRPr>
          </a:p>
          <a:p>
            <a:pPr marL="182880">
              <a:lnSpc>
                <a:spcPct val="100000"/>
              </a:lnSpc>
            </a:pPr>
            <a:r>
              <a:rPr dirty="0" sz="1100">
                <a:latin typeface="Arial MT"/>
                <a:cs typeface="Arial MT"/>
              </a:rPr>
              <a:t>Vistos</a:t>
            </a:r>
            <a:r>
              <a:rPr dirty="0" sz="1100" spc="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los</a:t>
            </a:r>
            <a:r>
              <a:rPr dirty="0" sz="1100" spc="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preceptos</a:t>
            </a:r>
            <a:r>
              <a:rPr dirty="0" sz="1100" spc="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legales</a:t>
            </a:r>
            <a:r>
              <a:rPr dirty="0" sz="1100" spc="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invocados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</a:t>
            </a:r>
            <a:r>
              <a:rPr dirty="0" sz="1100" spc="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demás</a:t>
            </a:r>
            <a:r>
              <a:rPr dirty="0" sz="1100" spc="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pertinente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aplicación,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>
              <a:latin typeface="Arial MT"/>
              <a:cs typeface="Arial MT"/>
            </a:endParaRPr>
          </a:p>
          <a:p>
            <a:pPr algn="ctr" marL="168275">
              <a:lnSpc>
                <a:spcPct val="100000"/>
              </a:lnSpc>
            </a:pPr>
            <a:r>
              <a:rPr dirty="0" sz="1500" spc="-10" b="1">
                <a:latin typeface="Arial"/>
                <a:cs typeface="Arial"/>
              </a:rPr>
              <a:t>FALLO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50">
              <a:latin typeface="Arial"/>
              <a:cs typeface="Arial"/>
            </a:endParaRPr>
          </a:p>
          <a:p>
            <a:pPr algn="just" marL="12700" marR="5080" indent="168910">
              <a:lnSpc>
                <a:spcPct val="95800"/>
              </a:lnSpc>
            </a:pPr>
            <a:r>
              <a:rPr dirty="0" sz="1100">
                <a:latin typeface="Arial MT"/>
                <a:cs typeface="Arial MT"/>
              </a:rPr>
              <a:t>DEBO</a:t>
            </a:r>
            <a:r>
              <a:rPr dirty="0" sz="1100" spc="4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ACORDAR</a:t>
            </a:r>
            <a:r>
              <a:rPr dirty="0" sz="1100" spc="9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Y</a:t>
            </a:r>
            <a:r>
              <a:rPr dirty="0" sz="1100" spc="4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ACUERDO</a:t>
            </a:r>
            <a:r>
              <a:rPr dirty="0" sz="1100" spc="9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ESTIMAR</a:t>
            </a:r>
            <a:r>
              <a:rPr dirty="0" sz="1100" spc="48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4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recurso</a:t>
            </a:r>
            <a:r>
              <a:rPr dirty="0" sz="1100" spc="4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interpuesto</a:t>
            </a:r>
            <a:r>
              <a:rPr dirty="0" sz="1100" spc="4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por</a:t>
            </a:r>
            <a:r>
              <a:rPr dirty="0" sz="1100" spc="49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la </a:t>
            </a:r>
            <a:r>
              <a:rPr dirty="0" sz="1100">
                <a:latin typeface="Arial MT"/>
                <a:cs typeface="Arial MT"/>
              </a:rPr>
              <a:t>representación</a:t>
            </a:r>
            <a:r>
              <a:rPr dirty="0" sz="1100" spc="13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4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XXXXXXXXX</a:t>
            </a:r>
            <a:r>
              <a:rPr dirty="0" sz="1100" spc="150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contra</a:t>
            </a:r>
            <a:r>
              <a:rPr dirty="0" sz="1100" spc="14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14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resolución</a:t>
            </a:r>
            <a:r>
              <a:rPr dirty="0" sz="1100" spc="13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140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Ayuntamiento</a:t>
            </a:r>
            <a:r>
              <a:rPr dirty="0" sz="1100" spc="140">
                <a:latin typeface="Arial MT"/>
                <a:cs typeface="Arial MT"/>
              </a:rPr>
              <a:t>  </a:t>
            </a:r>
            <a:r>
              <a:rPr dirty="0" sz="1100" spc="-25">
                <a:latin typeface="Arial MT"/>
                <a:cs typeface="Arial MT"/>
              </a:rPr>
              <a:t>de </a:t>
            </a:r>
            <a:r>
              <a:rPr dirty="0" sz="1100">
                <a:latin typeface="Arial MT"/>
                <a:cs typeface="Arial MT"/>
              </a:rPr>
              <a:t>Barcelona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28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febrero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2020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desestima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recurso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alzada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contra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229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resolución</a:t>
            </a:r>
            <a:r>
              <a:rPr dirty="0" sz="1100" spc="229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29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octubre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2019</a:t>
            </a:r>
            <a:r>
              <a:rPr dirty="0" sz="1100" spc="2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Gerente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Declaro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2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nulidad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del </a:t>
            </a:r>
            <a:r>
              <a:rPr dirty="0" sz="1100">
                <a:latin typeface="Arial MT"/>
                <a:cs typeface="Arial MT"/>
              </a:rPr>
              <a:t>acto,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dejándolo</a:t>
            </a:r>
            <a:r>
              <a:rPr dirty="0" sz="1100" spc="3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sin</a:t>
            </a:r>
            <a:r>
              <a:rPr dirty="0" sz="1100" spc="3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efecto</a:t>
            </a:r>
            <a:r>
              <a:rPr dirty="0" sz="1100" spc="3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3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sentido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declarar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3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Ayuntamiento</a:t>
            </a:r>
            <a:r>
              <a:rPr dirty="0" sz="1100" spc="32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de </a:t>
            </a:r>
            <a:r>
              <a:rPr dirty="0" sz="1100">
                <a:latin typeface="Arial MT"/>
                <a:cs typeface="Arial MT"/>
              </a:rPr>
              <a:t>Barcelona</a:t>
            </a:r>
            <a:r>
              <a:rPr dirty="0" sz="1100" spc="4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debió</a:t>
            </a:r>
            <a:r>
              <a:rPr dirty="0" sz="1100" spc="4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admitir</a:t>
            </a:r>
            <a:r>
              <a:rPr dirty="0" sz="1100" spc="409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4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comunicación</a:t>
            </a:r>
            <a:r>
              <a:rPr dirty="0" sz="1100" spc="4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previa</a:t>
            </a:r>
            <a:r>
              <a:rPr dirty="0" sz="1100" spc="4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para</a:t>
            </a:r>
            <a:r>
              <a:rPr dirty="0" sz="1100" spc="4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ejercer</a:t>
            </a:r>
            <a:r>
              <a:rPr dirty="0" sz="1100" spc="3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4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actividad</a:t>
            </a:r>
            <a:r>
              <a:rPr dirty="0" sz="1100" spc="39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de </a:t>
            </a:r>
            <a:r>
              <a:rPr dirty="0" sz="1100">
                <a:latin typeface="Arial MT"/>
                <a:cs typeface="Arial MT"/>
              </a:rPr>
              <a:t>vivienda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0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uso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turístico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piso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sito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C/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Marià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Aguiló</a:t>
            </a:r>
            <a:r>
              <a:rPr dirty="0" sz="1100" spc="11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XXXX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(expediente</a:t>
            </a:r>
            <a:r>
              <a:rPr dirty="0" sz="1100" spc="10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10- </a:t>
            </a:r>
            <a:r>
              <a:rPr dirty="0" sz="1100">
                <a:latin typeface="Arial MT"/>
                <a:cs typeface="Arial MT"/>
              </a:rPr>
              <a:t>IU2019-XXXX)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los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efectos</a:t>
            </a:r>
            <a:r>
              <a:rPr dirty="0" sz="1100" spc="1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le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son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propios,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todo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ello,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sin</a:t>
            </a:r>
            <a:r>
              <a:rPr dirty="0" sz="1100" spc="1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perjuicio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las </a:t>
            </a:r>
            <a:r>
              <a:rPr dirty="0" sz="1100">
                <a:latin typeface="Arial MT"/>
                <a:cs typeface="Arial MT"/>
              </a:rPr>
              <a:t>facultades</a:t>
            </a:r>
            <a:r>
              <a:rPr dirty="0" sz="1100" spc="23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29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comprobación,</a:t>
            </a:r>
            <a:r>
              <a:rPr dirty="0" sz="1100" spc="229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control</a:t>
            </a:r>
            <a:r>
              <a:rPr dirty="0" sz="1100" spc="240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e</a:t>
            </a:r>
            <a:r>
              <a:rPr dirty="0" sz="1100" spc="229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inspección</a:t>
            </a:r>
            <a:r>
              <a:rPr dirty="0" sz="1100" spc="23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235">
                <a:latin typeface="Arial MT"/>
                <a:cs typeface="Arial MT"/>
              </a:rPr>
              <a:t>  </a:t>
            </a:r>
            <a:r>
              <a:rPr dirty="0" sz="1100">
                <a:latin typeface="Arial MT"/>
                <a:cs typeface="Arial MT"/>
              </a:rPr>
              <a:t>Ayuntamiento</a:t>
            </a:r>
            <a:r>
              <a:rPr dirty="0" sz="1100" spc="240">
                <a:latin typeface="Arial MT"/>
                <a:cs typeface="Arial MT"/>
              </a:rPr>
              <a:t>  </a:t>
            </a:r>
            <a:r>
              <a:rPr dirty="0" sz="1100" spc="-25">
                <a:latin typeface="Arial MT"/>
                <a:cs typeface="Arial MT"/>
              </a:rPr>
              <a:t>de </a:t>
            </a:r>
            <a:r>
              <a:rPr dirty="0" sz="1100" spc="-10">
                <a:latin typeface="Arial MT"/>
                <a:cs typeface="Arial MT"/>
              </a:rPr>
              <a:t>Barcelona.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Arial MT"/>
              <a:cs typeface="Arial MT"/>
            </a:endParaRPr>
          </a:p>
          <a:p>
            <a:pPr marL="182880">
              <a:lnSpc>
                <a:spcPct val="100000"/>
              </a:lnSpc>
            </a:pPr>
            <a:r>
              <a:rPr dirty="0" sz="1100">
                <a:latin typeface="Arial MT"/>
                <a:cs typeface="Arial MT"/>
              </a:rPr>
              <a:t>No</a:t>
            </a:r>
            <a:r>
              <a:rPr dirty="0" sz="1100" spc="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procede</a:t>
            </a:r>
            <a:r>
              <a:rPr dirty="0" sz="1100" spc="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efectuar</a:t>
            </a:r>
            <a:r>
              <a:rPr dirty="0" sz="1100" spc="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expresa</a:t>
            </a:r>
            <a:r>
              <a:rPr dirty="0" sz="1100" spc="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condena</a:t>
            </a:r>
            <a:r>
              <a:rPr dirty="0" sz="1100" spc="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costas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ninguna</a:t>
            </a:r>
            <a:r>
              <a:rPr dirty="0" sz="1100" spc="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las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partes.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>
              <a:latin typeface="Arial MT"/>
              <a:cs typeface="Arial MT"/>
            </a:endParaRPr>
          </a:p>
          <a:p>
            <a:pPr algn="just" marL="12700" marR="10160" indent="168910">
              <a:lnSpc>
                <a:spcPct val="96100"/>
              </a:lnSpc>
            </a:pPr>
            <a:r>
              <a:rPr dirty="0" sz="1100">
                <a:latin typeface="Arial MT"/>
                <a:cs typeface="Arial MT"/>
              </a:rPr>
              <a:t>Notifíquese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esta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sentencia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las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partes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haciéndoles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saber</a:t>
            </a:r>
            <a:r>
              <a:rPr dirty="0" sz="1100" spc="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contra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misma </a:t>
            </a:r>
            <a:r>
              <a:rPr dirty="0" sz="1100">
                <a:latin typeface="Arial MT"/>
                <a:cs typeface="Arial MT"/>
              </a:rPr>
              <a:t>cabe</a:t>
            </a:r>
            <a:r>
              <a:rPr dirty="0" sz="1100" spc="1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interponer</a:t>
            </a:r>
            <a:r>
              <a:rPr dirty="0" sz="1100" spc="1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recurso</a:t>
            </a:r>
            <a:r>
              <a:rPr dirty="0" sz="1100" spc="1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apelación</a:t>
            </a:r>
            <a:r>
              <a:rPr dirty="0" sz="1100" spc="1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conforme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establecen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los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artículos</a:t>
            </a:r>
            <a:r>
              <a:rPr dirty="0" sz="1100" spc="1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81</a:t>
            </a:r>
            <a:r>
              <a:rPr dirty="0" sz="1100" spc="1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</a:t>
            </a:r>
            <a:r>
              <a:rPr dirty="0" sz="1100" spc="15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85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Ley</a:t>
            </a:r>
            <a:r>
              <a:rPr dirty="0" sz="1100" spc="3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reguladora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3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31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Jurisdicción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Contencioso-Administrativa</a:t>
            </a:r>
            <a:r>
              <a:rPr dirty="0" sz="1100" spc="3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dentro</a:t>
            </a:r>
            <a:r>
              <a:rPr dirty="0" sz="1100" spc="33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del </a:t>
            </a:r>
            <a:r>
              <a:rPr dirty="0" sz="1100">
                <a:latin typeface="Arial MT"/>
                <a:cs typeface="Arial MT"/>
              </a:rPr>
              <a:t>término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quince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días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siguientes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al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notificación</a:t>
            </a:r>
            <a:r>
              <a:rPr dirty="0" sz="1100" spc="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ante</a:t>
            </a:r>
            <a:r>
              <a:rPr dirty="0" sz="1100" spc="9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este</a:t>
            </a:r>
            <a:r>
              <a:rPr dirty="0" sz="1100" spc="8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Juzgado.</a:t>
            </a:r>
            <a:endParaRPr sz="1100">
              <a:latin typeface="Arial MT"/>
              <a:cs typeface="Arial MT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9160" y="9681971"/>
            <a:ext cx="477012" cy="548640"/>
          </a:xfrm>
          <a:prstGeom prst="rect">
            <a:avLst/>
          </a:prstGeom>
        </p:spPr>
      </p:pic>
      <p:graphicFrame>
        <p:nvGraphicFramePr>
          <p:cNvPr id="5" name="object 5" descr=""/>
          <p:cNvGraphicFramePr>
            <a:graphicFrameLocks noGrp="1"/>
          </p:cNvGraphicFramePr>
          <p:nvPr/>
        </p:nvGraphicFramePr>
        <p:xfrm>
          <a:off x="1440433" y="9639299"/>
          <a:ext cx="2713355" cy="610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1360"/>
                <a:gridCol w="1979929"/>
              </a:tblGrid>
              <a:tr h="251460">
                <a:tc gridSpan="2"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Doc.</a:t>
                      </a:r>
                      <a:r>
                        <a:rPr dirty="0" sz="650" spc="-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electrònic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garantit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amb </a:t>
                      </a: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signatura-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e.</a:t>
                      </a:r>
                      <a:r>
                        <a:rPr dirty="0" sz="650" spc="1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Adreça</a:t>
                      </a:r>
                      <a:r>
                        <a:rPr dirty="0" sz="650" spc="-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web per</a:t>
                      </a:r>
                      <a:r>
                        <a:rPr dirty="0" sz="650" spc="1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verificar:</a:t>
                      </a:r>
                      <a:endParaRPr sz="650">
                        <a:latin typeface="Arial MT"/>
                        <a:cs typeface="Arial MT"/>
                      </a:endParaRPr>
                    </a:p>
                    <a:p>
                      <a:pPr algn="ctr" marL="444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https://ejcat.justicia.gencat.cat/IAP/consultaCSV.html</a:t>
                      </a:r>
                      <a:endParaRPr sz="65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9410"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Data</a:t>
                      </a:r>
                      <a:r>
                        <a:rPr dirty="0" sz="650" spc="-15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 </a:t>
                      </a:r>
                      <a:r>
                        <a:rPr dirty="0" sz="65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i </a:t>
                      </a:r>
                      <a:r>
                        <a:rPr dirty="0" sz="650" spc="-2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hora</a:t>
                      </a:r>
                      <a:endParaRPr sz="650">
                        <a:latin typeface="Arial MT"/>
                        <a:cs typeface="Arial MT"/>
                      </a:endParaRPr>
                    </a:p>
                    <a:p>
                      <a:pPr algn="ctr" marL="698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04/07/2023</a:t>
                      </a:r>
                      <a:endParaRPr sz="650">
                        <a:latin typeface="Arial MT"/>
                        <a:cs typeface="Arial MT"/>
                      </a:endParaRPr>
                    </a:p>
                    <a:p>
                      <a:pPr algn="ctr" marL="5080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dirty="0" sz="650" spc="-10">
                          <a:solidFill>
                            <a:srgbClr val="7E7E7E"/>
                          </a:solidFill>
                          <a:latin typeface="Arial MT"/>
                          <a:cs typeface="Arial MT"/>
                        </a:rPr>
                        <a:t>13:40</a:t>
                      </a:r>
                      <a:endParaRPr sz="650">
                        <a:latin typeface="Arial MT"/>
                        <a:cs typeface="Arial MT"/>
                      </a:endParaRPr>
                    </a:p>
                  </a:txBody>
                  <a:tcPr marL="0" marR="0" marB="0" marT="5715">
                    <a:lnL w="12700">
                      <a:solidFill>
                        <a:srgbClr val="808080"/>
                      </a:solidFill>
                      <a:prstDash val="solid"/>
                    </a:lnL>
                    <a:lnR w="12700">
                      <a:solidFill>
                        <a:srgbClr val="808080"/>
                      </a:solidFill>
                      <a:prstDash val="solid"/>
                    </a:lnR>
                    <a:lnT w="12700">
                      <a:solidFill>
                        <a:srgbClr val="808080"/>
                      </a:solidFill>
                      <a:prstDash val="solid"/>
                    </a:lnT>
                    <a:lnB w="12700">
                      <a:solidFill>
                        <a:srgbClr val="80808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808080"/>
                      </a:solidFill>
                      <a:prstDash val="solid"/>
                    </a:lnL>
                    <a:lnT w="12700">
                      <a:solidFill>
                        <a:srgbClr val="80808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6" name="object 6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Administració</a:t>
            </a:r>
            <a:r>
              <a:rPr dirty="0" spc="-40"/>
              <a:t> </a:t>
            </a:r>
            <a:r>
              <a:rPr dirty="0"/>
              <a:t>de</a:t>
            </a:r>
            <a:r>
              <a:rPr dirty="0" spc="-25"/>
              <a:t> </a:t>
            </a:r>
            <a:r>
              <a:rPr dirty="0"/>
              <a:t>justícia</a:t>
            </a:r>
            <a:r>
              <a:rPr dirty="0" spc="-25"/>
              <a:t> </a:t>
            </a:r>
            <a:r>
              <a:rPr dirty="0"/>
              <a:t>a</a:t>
            </a:r>
            <a:r>
              <a:rPr dirty="0" spc="-25"/>
              <a:t> </a:t>
            </a:r>
            <a:r>
              <a:rPr dirty="0"/>
              <a:t>Catalunya</a:t>
            </a:r>
            <a:r>
              <a:rPr dirty="0" spc="-20"/>
              <a:t> </a:t>
            </a:r>
            <a:r>
              <a:rPr dirty="0" b="1">
                <a:latin typeface="Arial"/>
                <a:cs typeface="Arial"/>
              </a:rPr>
              <a:t>·</a:t>
            </a:r>
            <a:r>
              <a:rPr dirty="0" spc="20" b="1">
                <a:latin typeface="Arial"/>
                <a:cs typeface="Arial"/>
              </a:rPr>
              <a:t> </a:t>
            </a:r>
            <a:r>
              <a:rPr dirty="0"/>
              <a:t>Administración</a:t>
            </a:r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/>
              <a:t>Justicia</a:t>
            </a:r>
            <a:r>
              <a:rPr dirty="0" spc="-20"/>
              <a:t> </a:t>
            </a:r>
            <a:r>
              <a:rPr dirty="0"/>
              <a:t>en</a:t>
            </a:r>
            <a:r>
              <a:rPr dirty="0" spc="-20"/>
              <a:t> </a:t>
            </a:r>
            <a:r>
              <a:rPr dirty="0" spc="-10"/>
              <a:t>Cataluña</a:t>
            </a: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/>
              <a:t>Pàgina</a:t>
            </a:r>
            <a:r>
              <a:rPr dirty="0" spc="-20"/>
              <a:t> </a:t>
            </a:r>
            <a:fld id="{81D60167-4931-47E6-BA6A-407CBD079E47}" type="slidenum">
              <a:rPr dirty="0"/>
              <a:t>3</a:t>
            </a:fld>
            <a:r>
              <a:rPr dirty="0" spc="-20"/>
              <a:t> </a:t>
            </a:r>
            <a:r>
              <a:rPr dirty="0"/>
              <a:t>de</a:t>
            </a:r>
            <a:r>
              <a:rPr dirty="0" spc="-20"/>
              <a:t> </a:t>
            </a:r>
            <a:r>
              <a:rPr dirty="0" spc="-50"/>
              <a:t>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157983" y="64007"/>
            <a:ext cx="3240405" cy="304800"/>
          </a:xfrm>
          <a:prstGeom prst="rect">
            <a:avLst/>
          </a:prstGeom>
          <a:ln w="6096">
            <a:solidFill>
              <a:srgbClr val="FF0000"/>
            </a:solidFill>
          </a:ln>
        </p:spPr>
        <p:txBody>
          <a:bodyPr wrap="square" lIns="0" tIns="13335" rIns="0" bIns="0" rtlCol="0" vert="horz">
            <a:spAutoFit/>
          </a:bodyPr>
          <a:lstStyle/>
          <a:p>
            <a:pPr algn="r" marR="36830">
              <a:lnSpc>
                <a:spcPct val="100000"/>
              </a:lnSpc>
              <a:spcBef>
                <a:spcPts val="105"/>
              </a:spcBef>
            </a:pPr>
            <a:r>
              <a:rPr dirty="0" sz="900" spc="-10" b="1">
                <a:solidFill>
                  <a:srgbClr val="FF0000"/>
                </a:solidFill>
                <a:latin typeface="Verdana"/>
                <a:cs typeface="Verdana"/>
              </a:rPr>
              <a:t>05-07-</a:t>
            </a:r>
            <a:r>
              <a:rPr dirty="0" sz="900" spc="-20" b="1">
                <a:solidFill>
                  <a:srgbClr val="FF0000"/>
                </a:solidFill>
                <a:latin typeface="Verdana"/>
                <a:cs typeface="Verdana"/>
              </a:rPr>
              <a:t>2023</a:t>
            </a:r>
            <a:endParaRPr sz="900">
              <a:latin typeface="Verdana"/>
              <a:cs typeface="Verdana"/>
            </a:endParaRPr>
          </a:p>
          <a:p>
            <a:pPr algn="r" marR="50800">
              <a:lnSpc>
                <a:spcPct val="100000"/>
              </a:lnSpc>
              <a:spcBef>
                <a:spcPts val="105"/>
              </a:spcBef>
            </a:pPr>
            <a:r>
              <a:rPr dirty="0" sz="700" spc="-20">
                <a:latin typeface="Verdana"/>
                <a:cs typeface="Verdana"/>
              </a:rPr>
              <a:t>7/10</a:t>
            </a:r>
            <a:endParaRPr sz="700">
              <a:latin typeface="Verdana"/>
              <a:cs typeface="Verdana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647189" y="1171701"/>
            <a:ext cx="4358640" cy="67564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algn="just" marL="12700" marR="5080" indent="168910">
              <a:lnSpc>
                <a:spcPct val="95800"/>
              </a:lnSpc>
              <a:spcBef>
                <a:spcPts val="160"/>
              </a:spcBef>
            </a:pPr>
            <a:r>
              <a:rPr dirty="0" sz="1100">
                <a:latin typeface="Arial MT"/>
                <a:cs typeface="Arial MT"/>
              </a:rPr>
              <a:t>Así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por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esta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sentencia,</a:t>
            </a:r>
            <a:r>
              <a:rPr dirty="0" sz="1100" spc="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unirá</a:t>
            </a:r>
            <a:r>
              <a:rPr dirty="0" sz="1100" spc="5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certificación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65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causa </a:t>
            </a:r>
            <a:r>
              <a:rPr dirty="0" sz="1100">
                <a:latin typeface="Arial MT"/>
                <a:cs typeface="Arial MT"/>
              </a:rPr>
              <a:t>quedando</a:t>
            </a:r>
            <a:r>
              <a:rPr dirty="0" sz="1100" spc="1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laoriginal</a:t>
            </a:r>
            <a:r>
              <a:rPr dirty="0" sz="1100" spc="2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libro</a:t>
            </a:r>
            <a:r>
              <a:rPr dirty="0" sz="1100" spc="2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resoluciones</a:t>
            </a:r>
            <a:r>
              <a:rPr dirty="0" sz="1100" spc="2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definitivas</a:t>
            </a:r>
            <a:r>
              <a:rPr dirty="0" sz="1100" spc="2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235">
                <a:latin typeface="Arial MT"/>
                <a:cs typeface="Arial MT"/>
              </a:rPr>
              <a:t> </a:t>
            </a:r>
            <a:r>
              <a:rPr dirty="0" sz="1100" spc="-20">
                <a:latin typeface="Arial MT"/>
                <a:cs typeface="Arial MT"/>
              </a:rPr>
              <a:t>este </a:t>
            </a:r>
            <a:r>
              <a:rPr dirty="0" sz="1100">
                <a:latin typeface="Arial MT"/>
                <a:cs typeface="Arial MT"/>
              </a:rPr>
              <a:t>Juzgado,</a:t>
            </a:r>
            <a:r>
              <a:rPr dirty="0" sz="1100" spc="4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</a:t>
            </a:r>
            <a:r>
              <a:rPr dirty="0" sz="1100" spc="4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dispone,</a:t>
            </a:r>
            <a:r>
              <a:rPr dirty="0" sz="1100" spc="49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manda</a:t>
            </a:r>
            <a:r>
              <a:rPr dirty="0" sz="1100" spc="46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</a:t>
            </a:r>
            <a:r>
              <a:rPr dirty="0" sz="1100" spc="4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firma</a:t>
            </a:r>
            <a:r>
              <a:rPr dirty="0" sz="1100" spc="4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XXXmagistrado</a:t>
            </a:r>
            <a:r>
              <a:rPr dirty="0" sz="1100" spc="4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titular</a:t>
            </a:r>
            <a:r>
              <a:rPr dirty="0" sz="1100" spc="47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del </a:t>
            </a:r>
            <a:r>
              <a:rPr dirty="0" sz="1100">
                <a:latin typeface="Arial MT"/>
                <a:cs typeface="Arial MT"/>
              </a:rPr>
              <a:t>Juzgado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</a:t>
            </a:r>
            <a:r>
              <a:rPr dirty="0" sz="1100" spc="1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Contencioso</a:t>
            </a:r>
            <a:r>
              <a:rPr dirty="0" sz="1100" spc="1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Administrativo</a:t>
            </a:r>
            <a:r>
              <a:rPr dirty="0" sz="1100" spc="1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16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Barcelona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647189" y="2293366"/>
            <a:ext cx="4356100" cy="515620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algn="just" marL="12700" marR="5080" indent="168910">
              <a:lnSpc>
                <a:spcPct val="95900"/>
              </a:lnSpc>
              <a:spcBef>
                <a:spcPts val="155"/>
              </a:spcBef>
            </a:pPr>
            <a:r>
              <a:rPr dirty="0" sz="1100">
                <a:latin typeface="Arial MT"/>
                <a:cs typeface="Arial MT"/>
              </a:rPr>
              <a:t>PUBLICACIÓN.</a:t>
            </a:r>
            <a:r>
              <a:rPr dirty="0" sz="1100" spc="8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anterior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Sentencia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fue</a:t>
            </a:r>
            <a:r>
              <a:rPr dirty="0" sz="1100" spc="5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leída</a:t>
            </a:r>
            <a:r>
              <a:rPr dirty="0" sz="1100" spc="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publicada</a:t>
            </a:r>
            <a:r>
              <a:rPr dirty="0" sz="1100" spc="7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por</a:t>
            </a:r>
            <a:r>
              <a:rPr dirty="0" sz="1100" spc="60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el </a:t>
            </a:r>
            <a:r>
              <a:rPr dirty="0" sz="1100">
                <a:latin typeface="Arial MT"/>
                <a:cs typeface="Arial MT"/>
              </a:rPr>
              <a:t>Magistrado-Juez</a:t>
            </a:r>
            <a:r>
              <a:rPr dirty="0" sz="1100" spc="2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que</a:t>
            </a:r>
            <a:r>
              <a:rPr dirty="0" sz="1100" spc="2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la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dictó</a:t>
            </a:r>
            <a:r>
              <a:rPr dirty="0" sz="1100" spc="24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2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el</a:t>
            </a:r>
            <a:r>
              <a:rPr dirty="0" sz="1100" spc="2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día</a:t>
            </a:r>
            <a:r>
              <a:rPr dirty="0" sz="1100" spc="2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siguiente</a:t>
            </a:r>
            <a:r>
              <a:rPr dirty="0" sz="1100" spc="24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2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su</a:t>
            </a:r>
            <a:r>
              <a:rPr dirty="0" sz="1100" spc="23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fecha</a:t>
            </a:r>
            <a:r>
              <a:rPr dirty="0" sz="1100" spc="22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y</a:t>
            </a:r>
            <a:r>
              <a:rPr dirty="0" sz="1100" spc="229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en </a:t>
            </a:r>
            <a:r>
              <a:rPr dirty="0" sz="1100">
                <a:latin typeface="Arial MT"/>
                <a:cs typeface="Arial MT"/>
              </a:rPr>
              <a:t>audiencia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pública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en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los</a:t>
            </a:r>
            <a:r>
              <a:rPr dirty="0" sz="1100" spc="17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estrados</a:t>
            </a:r>
            <a:r>
              <a:rPr dirty="0" sz="1100" spc="130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del</a:t>
            </a:r>
            <a:r>
              <a:rPr dirty="0" sz="1100" spc="12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Juzgado.</a:t>
            </a:r>
            <a:r>
              <a:rPr dirty="0" sz="1100" spc="114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Doy</a:t>
            </a:r>
            <a:r>
              <a:rPr dirty="0" sz="1100" spc="145">
                <a:latin typeface="Arial MT"/>
                <a:cs typeface="Arial MT"/>
              </a:rPr>
              <a:t> </a:t>
            </a:r>
            <a:r>
              <a:rPr dirty="0" sz="1100" spc="-25">
                <a:latin typeface="Arial MT"/>
                <a:cs typeface="Arial MT"/>
              </a:rPr>
              <a:t>Fe.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 BERENGUER</dc:creator>
  <dcterms:created xsi:type="dcterms:W3CDTF">2023-07-11T17:44:46Z</dcterms:created>
  <dcterms:modified xsi:type="dcterms:W3CDTF">2023-07-11T17:44:46Z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2023-07-11T00:00:00Z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2023-07-11T00:00:00Z</vt:filetime>
  </property>
  <property fmtid="{D5CDD505-2E9C-101B-9397-08002B2CF9AE}" pid="5" name="Producer">
    <vt:lpwstr>Microsoft® Word 2016</vt:lpwstr>
  </property>
</Properties>
</file>