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0693400" cy="10699750"/>
  <p:notesSz cx="106934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990"/>
            <a:ext cx="681228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3528" y="9950768"/>
            <a:ext cx="2422144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9824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39263" y="2993465"/>
            <a:ext cx="1863089" cy="146685"/>
          </a:xfrm>
          <a:custGeom>
            <a:avLst/>
            <a:gdLst/>
            <a:ahLst/>
            <a:cxnLst/>
            <a:rect l="l" t="t" r="r" b="b"/>
            <a:pathLst>
              <a:path w="1863089" h="146685">
                <a:moveTo>
                  <a:pt x="1862582" y="0"/>
                </a:moveTo>
                <a:lnTo>
                  <a:pt x="0" y="0"/>
                </a:lnTo>
                <a:lnTo>
                  <a:pt x="0" y="146608"/>
                </a:lnTo>
                <a:lnTo>
                  <a:pt x="1862582" y="146608"/>
                </a:lnTo>
                <a:lnTo>
                  <a:pt x="18625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82344" y="3434206"/>
            <a:ext cx="1184910" cy="144780"/>
          </a:xfrm>
          <a:custGeom>
            <a:avLst/>
            <a:gdLst/>
            <a:ahLst/>
            <a:cxnLst/>
            <a:rect l="l" t="t" r="r" b="b"/>
            <a:pathLst>
              <a:path w="1184910" h="144779">
                <a:moveTo>
                  <a:pt x="1184452" y="0"/>
                </a:moveTo>
                <a:lnTo>
                  <a:pt x="0" y="0"/>
                </a:lnTo>
                <a:lnTo>
                  <a:pt x="0" y="144779"/>
                </a:lnTo>
                <a:lnTo>
                  <a:pt x="1184452" y="144779"/>
                </a:lnTo>
                <a:lnTo>
                  <a:pt x="11844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9644" y="1743201"/>
            <a:ext cx="4244975" cy="19932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Juzgado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Primera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Instancia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4</a:t>
            </a:r>
            <a:r>
              <a:rPr dirty="0" sz="1200" b="1">
                <a:latin typeface="Arial"/>
                <a:cs typeface="Arial"/>
              </a:rPr>
              <a:t> Sant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Feliu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Llobregat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dirty="0" sz="1200">
                <a:latin typeface="Arial MT"/>
                <a:cs typeface="Arial MT"/>
              </a:rPr>
              <a:t>Dalt,</a:t>
            </a:r>
            <a:r>
              <a:rPr dirty="0" sz="1200" spc="-4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10-12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ts val="1410"/>
              </a:lnSpc>
              <a:tabLst>
                <a:tab pos="1733550" algn="l"/>
              </a:tabLst>
            </a:pPr>
            <a:r>
              <a:rPr dirty="0" sz="1200">
                <a:latin typeface="Arial MT"/>
                <a:cs typeface="Arial MT"/>
              </a:rPr>
              <a:t>Sant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Feliu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Llobregat	Barcelona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Arial MT"/>
              <a:cs typeface="Arial MT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latin typeface="Arial"/>
                <a:cs typeface="Arial"/>
              </a:rPr>
              <a:t>Procedimiento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Procedimiento ordinario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16x/20xx</a:t>
            </a:r>
            <a:r>
              <a:rPr dirty="0" sz="1200" spc="-5" b="1">
                <a:latin typeface="Arial"/>
                <a:cs typeface="Arial"/>
              </a:rPr>
              <a:t>Sección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>
                <a:latin typeface="Arial MT"/>
                <a:cs typeface="Arial MT"/>
              </a:rPr>
              <a:t>MC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latin typeface="Arial"/>
                <a:cs typeface="Arial"/>
              </a:rPr>
              <a:t>NIG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: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08101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-</a:t>
            </a:r>
            <a:r>
              <a:rPr dirty="0" sz="1200" spc="-3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42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-</a:t>
            </a:r>
            <a:r>
              <a:rPr dirty="0" sz="1200" spc="-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</a:t>
            </a:r>
            <a:r>
              <a:rPr dirty="0" sz="1200">
                <a:latin typeface="Arial MT"/>
                <a:cs typeface="Arial MT"/>
              </a:rPr>
              <a:t> -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2016</a:t>
            </a:r>
            <a:r>
              <a:rPr dirty="0" sz="1200">
                <a:latin typeface="Arial MT"/>
                <a:cs typeface="Arial MT"/>
              </a:rPr>
              <a:t> –</a:t>
            </a:r>
            <a:r>
              <a:rPr dirty="0" sz="1200" spc="-5">
                <a:latin typeface="Arial MT"/>
                <a:cs typeface="Arial MT"/>
              </a:rPr>
              <a:t> 801xxxx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Arial MT"/>
              <a:cs typeface="Arial MT"/>
            </a:endParaRPr>
          </a:p>
          <a:p>
            <a:pPr marL="12700">
              <a:lnSpc>
                <a:spcPts val="1185"/>
              </a:lnSpc>
              <a:tabLst>
                <a:tab pos="1478915" algn="l"/>
                <a:tab pos="3566795" algn="l"/>
              </a:tabLst>
            </a:pPr>
            <a:r>
              <a:rPr dirty="0" sz="1000" spc="-5" b="1">
                <a:latin typeface="Arial"/>
                <a:cs typeface="Arial"/>
              </a:rPr>
              <a:t>Parte</a:t>
            </a:r>
            <a:r>
              <a:rPr dirty="0" sz="1000" spc="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demandante	</a:t>
            </a:r>
            <a:r>
              <a:rPr dirty="0" sz="1000" spc="-5">
                <a:latin typeface="Arial MT"/>
                <a:cs typeface="Arial MT"/>
              </a:rPr>
              <a:t>RG	</a:t>
            </a:r>
            <a:r>
              <a:rPr dirty="0" sz="1000">
                <a:latin typeface="Arial MT"/>
                <a:cs typeface="Arial MT"/>
              </a:rPr>
              <a:t>SL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ts val="1155"/>
              </a:lnSpc>
              <a:tabLst>
                <a:tab pos="1004569" algn="l"/>
              </a:tabLst>
            </a:pPr>
            <a:r>
              <a:rPr dirty="0" sz="1000" spc="-5">
                <a:latin typeface="Arial MT"/>
                <a:cs typeface="Arial MT"/>
              </a:rPr>
              <a:t>Procurador	JUAN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ALVARO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FERRER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PONS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ts val="1170"/>
              </a:lnSpc>
              <a:tabLst>
                <a:tab pos="1434465" algn="l"/>
              </a:tabLst>
            </a:pPr>
            <a:r>
              <a:rPr dirty="0" sz="1000" spc="-5" b="1">
                <a:latin typeface="Arial"/>
                <a:cs typeface="Arial"/>
              </a:rPr>
              <a:t>Parte</a:t>
            </a:r>
            <a:r>
              <a:rPr dirty="0" sz="1000" spc="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demandada	</a:t>
            </a:r>
            <a:r>
              <a:rPr dirty="0" sz="1000" spc="-5">
                <a:latin typeface="Arial MT"/>
                <a:cs typeface="Arial MT"/>
              </a:rPr>
              <a:t>ESTHER</a:t>
            </a:r>
            <a:endParaRPr sz="1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943610" algn="l"/>
              </a:tabLst>
            </a:pPr>
            <a:r>
              <a:rPr dirty="0" sz="1000" spc="-5">
                <a:latin typeface="Arial MT"/>
                <a:cs typeface="Arial MT"/>
              </a:rPr>
              <a:t>Procurador	PERE</a:t>
            </a:r>
            <a:r>
              <a:rPr dirty="0" sz="1000" spc="-2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MARTI</a:t>
            </a:r>
            <a:r>
              <a:rPr dirty="0" sz="1000" spc="-2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GELLIDA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43098" y="4217034"/>
            <a:ext cx="28009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SENTENCIA</a:t>
            </a:r>
            <a:r>
              <a:rPr dirty="0" u="heavy" sz="2400" spc="-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157/17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03042" y="5478144"/>
            <a:ext cx="1515110" cy="175260"/>
          </a:xfrm>
          <a:custGeom>
            <a:avLst/>
            <a:gdLst/>
            <a:ahLst/>
            <a:cxnLst/>
            <a:rect l="l" t="t" r="r" b="b"/>
            <a:pathLst>
              <a:path w="1515110" h="175260">
                <a:moveTo>
                  <a:pt x="1515109" y="0"/>
                </a:moveTo>
                <a:lnTo>
                  <a:pt x="0" y="0"/>
                </a:lnTo>
                <a:lnTo>
                  <a:pt x="0" y="175260"/>
                </a:lnTo>
                <a:lnTo>
                  <a:pt x="1515109" y="175260"/>
                </a:lnTo>
                <a:lnTo>
                  <a:pt x="1515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20029" y="5828664"/>
            <a:ext cx="1527810" cy="175260"/>
          </a:xfrm>
          <a:custGeom>
            <a:avLst/>
            <a:gdLst/>
            <a:ahLst/>
            <a:cxnLst/>
            <a:rect l="l" t="t" r="r" b="b"/>
            <a:pathLst>
              <a:path w="1527809" h="175260">
                <a:moveTo>
                  <a:pt x="1527302" y="0"/>
                </a:moveTo>
                <a:lnTo>
                  <a:pt x="0" y="0"/>
                </a:lnTo>
                <a:lnTo>
                  <a:pt x="0" y="175260"/>
                </a:lnTo>
                <a:lnTo>
                  <a:pt x="1527302" y="175260"/>
                </a:lnTo>
                <a:lnTo>
                  <a:pt x="15273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2344" y="6003924"/>
            <a:ext cx="942340" cy="175260"/>
          </a:xfrm>
          <a:custGeom>
            <a:avLst/>
            <a:gdLst/>
            <a:ahLst/>
            <a:cxnLst/>
            <a:rect l="l" t="t" r="r" b="b"/>
            <a:pathLst>
              <a:path w="942339" h="175260">
                <a:moveTo>
                  <a:pt x="941832" y="0"/>
                </a:moveTo>
                <a:lnTo>
                  <a:pt x="0" y="0"/>
                </a:lnTo>
                <a:lnTo>
                  <a:pt x="0" y="175260"/>
                </a:lnTo>
                <a:lnTo>
                  <a:pt x="941832" y="175260"/>
                </a:lnTo>
                <a:lnTo>
                  <a:pt x="9418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69644" y="5104002"/>
            <a:ext cx="5791835" cy="1083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 MT"/>
                <a:cs typeface="Arial MT"/>
              </a:rPr>
              <a:t>En Sant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Feliu de</a:t>
            </a:r>
            <a:r>
              <a:rPr dirty="0" sz="1200" spc="3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Llobregat,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5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mayo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2017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Arial MT"/>
              <a:cs typeface="Arial MT"/>
            </a:endParaRPr>
          </a:p>
          <a:p>
            <a:pPr algn="just" marL="12700" marR="7620">
              <a:lnSpc>
                <a:spcPts val="1380"/>
              </a:lnSpc>
              <a:tabLst>
                <a:tab pos="2948305" algn="l"/>
              </a:tabLst>
            </a:pPr>
            <a:r>
              <a:rPr dirty="0" sz="1200">
                <a:latin typeface="Arial MT"/>
                <a:cs typeface="Arial MT"/>
              </a:rPr>
              <a:t>Vistos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SSª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Dña.	</a:t>
            </a:r>
            <a:r>
              <a:rPr dirty="0" sz="1200">
                <a:latin typeface="Arial MT"/>
                <a:cs typeface="Arial MT"/>
              </a:rPr>
              <a:t>,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Magistrada-Jueza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titular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Juzgado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Primera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Instancia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Instrucción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nº4</a:t>
            </a:r>
            <a:r>
              <a:rPr dirty="0" sz="1200" spc="114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1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Sant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Feliu</a:t>
            </a:r>
            <a:r>
              <a:rPr dirty="0" sz="1200" spc="12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1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LLobregat</a:t>
            </a:r>
            <a:r>
              <a:rPr dirty="0" sz="1200" spc="1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presentes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autos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juicio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ordinario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nº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16x/20x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promovidos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instancia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endParaRPr sz="1200">
              <a:latin typeface="Arial MT"/>
              <a:cs typeface="Arial MT"/>
            </a:endParaRPr>
          </a:p>
          <a:p>
            <a:pPr marL="954405">
              <a:lnSpc>
                <a:spcPts val="1345"/>
              </a:lnSpc>
            </a:pPr>
            <a:r>
              <a:rPr dirty="0" sz="1200">
                <a:latin typeface="Arial MT"/>
                <a:cs typeface="Arial MT"/>
              </a:rPr>
              <a:t>,</a:t>
            </a:r>
            <a:r>
              <a:rPr dirty="0" sz="1200" spc="5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SOCIEDAD</a:t>
            </a:r>
            <a:r>
              <a:rPr dirty="0" sz="1200" spc="58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LIMITADA</a:t>
            </a:r>
            <a:r>
              <a:rPr dirty="0" sz="1200" spc="5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representada</a:t>
            </a:r>
            <a:r>
              <a:rPr dirty="0" sz="1200" spc="5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5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5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Procurador</a:t>
            </a:r>
            <a:r>
              <a:rPr dirty="0" sz="1200" spc="58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5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9644" y="6154292"/>
            <a:ext cx="49758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 MT"/>
                <a:cs typeface="Arial MT"/>
              </a:rPr>
              <a:t>Tribunales</a:t>
            </a:r>
            <a:r>
              <a:rPr dirty="0" sz="1200" spc="4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D.</a:t>
            </a:r>
            <a:r>
              <a:rPr dirty="0" sz="1200" spc="4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Álvaro</a:t>
            </a:r>
            <a:r>
              <a:rPr dirty="0" sz="1200" spc="4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Ferrer</a:t>
            </a:r>
            <a:r>
              <a:rPr dirty="0" sz="1200" spc="4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Pons</a:t>
            </a:r>
            <a:r>
              <a:rPr dirty="0" sz="1200" spc="4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4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bajo</a:t>
            </a:r>
            <a:r>
              <a:rPr dirty="0" sz="1200" spc="4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4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dirección</a:t>
            </a:r>
            <a:r>
              <a:rPr dirty="0" sz="1200" spc="4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4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4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letrada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7750" y="6179184"/>
            <a:ext cx="732790" cy="1752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45"/>
              </a:lnSpc>
            </a:pPr>
            <a:r>
              <a:rPr dirty="0" sz="1200" spc="-5" b="1">
                <a:latin typeface="Arial"/>
                <a:cs typeface="Arial"/>
              </a:rPr>
              <a:t>Dña.</a:t>
            </a:r>
            <a:r>
              <a:rPr dirty="0" sz="1200" spc="56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Mar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16984" y="6354444"/>
            <a:ext cx="1472565" cy="175260"/>
          </a:xfrm>
          <a:custGeom>
            <a:avLst/>
            <a:gdLst/>
            <a:ahLst/>
            <a:cxnLst/>
            <a:rect l="l" t="t" r="r" b="b"/>
            <a:pathLst>
              <a:path w="1472564" h="175259">
                <a:moveTo>
                  <a:pt x="1472438" y="0"/>
                </a:moveTo>
                <a:lnTo>
                  <a:pt x="0" y="0"/>
                </a:lnTo>
                <a:lnTo>
                  <a:pt x="0" y="175260"/>
                </a:lnTo>
                <a:lnTo>
                  <a:pt x="1472438" y="175260"/>
                </a:lnTo>
                <a:lnTo>
                  <a:pt x="14724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82344" y="6354444"/>
            <a:ext cx="1367790" cy="1752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45"/>
              </a:lnSpc>
            </a:pPr>
            <a:r>
              <a:rPr dirty="0" sz="1200" b="1">
                <a:latin typeface="Arial"/>
                <a:cs typeface="Arial"/>
              </a:rPr>
              <a:t>Berenguer</a:t>
            </a:r>
            <a:r>
              <a:rPr dirty="0" sz="1200" spc="49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Mollón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45207" y="6329552"/>
            <a:ext cx="43160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2420" algn="l"/>
              </a:tabLst>
            </a:pPr>
            <a:r>
              <a:rPr dirty="0" sz="1200" spc="-5">
                <a:latin typeface="Arial MT"/>
                <a:cs typeface="Arial MT"/>
              </a:rPr>
              <a:t>contra</a:t>
            </a:r>
            <a:r>
              <a:rPr dirty="0" sz="1200" spc="5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ESTHER	representada</a:t>
            </a:r>
            <a:r>
              <a:rPr dirty="0" sz="1200" spc="4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484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el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489202" y="6704964"/>
            <a:ext cx="1507490" cy="175260"/>
          </a:xfrm>
          <a:custGeom>
            <a:avLst/>
            <a:gdLst/>
            <a:ahLst/>
            <a:cxnLst/>
            <a:rect l="l" t="t" r="r" b="b"/>
            <a:pathLst>
              <a:path w="1507489" h="175259">
                <a:moveTo>
                  <a:pt x="1507490" y="0"/>
                </a:moveTo>
                <a:lnTo>
                  <a:pt x="0" y="0"/>
                </a:lnTo>
                <a:lnTo>
                  <a:pt x="0" y="175260"/>
                </a:lnTo>
                <a:lnTo>
                  <a:pt x="1507490" y="175260"/>
                </a:lnTo>
                <a:lnTo>
                  <a:pt x="15074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069644" y="6504812"/>
            <a:ext cx="5793740" cy="178625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7620">
              <a:lnSpc>
                <a:spcPts val="1380"/>
              </a:lnSpc>
              <a:spcBef>
                <a:spcPts val="195"/>
              </a:spcBef>
              <a:tabLst>
                <a:tab pos="1926589" algn="l"/>
              </a:tabLst>
            </a:pPr>
            <a:r>
              <a:rPr dirty="0" sz="1200" spc="-5">
                <a:latin typeface="Arial MT"/>
                <a:cs typeface="Arial MT"/>
              </a:rPr>
              <a:t>Procurador de los Tribunales </a:t>
            </a:r>
            <a:r>
              <a:rPr dirty="0" sz="1200">
                <a:latin typeface="Arial MT"/>
                <a:cs typeface="Arial MT"/>
              </a:rPr>
              <a:t>D. </a:t>
            </a:r>
            <a:r>
              <a:rPr dirty="0" sz="1200" spc="-5">
                <a:latin typeface="Arial MT"/>
                <a:cs typeface="Arial MT"/>
              </a:rPr>
              <a:t>Pere Martí Gellida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bajo la </a:t>
            </a:r>
            <a:r>
              <a:rPr dirty="0" sz="1200">
                <a:latin typeface="Arial MT"/>
                <a:cs typeface="Arial MT"/>
              </a:rPr>
              <a:t>dirección </a:t>
            </a:r>
            <a:r>
              <a:rPr dirty="0" sz="1200" spc="-5">
                <a:latin typeface="Arial MT"/>
                <a:cs typeface="Arial MT"/>
              </a:rPr>
              <a:t>de la letrada </a:t>
            </a:r>
            <a:r>
              <a:rPr dirty="0" sz="1200">
                <a:latin typeface="Arial MT"/>
                <a:cs typeface="Arial MT"/>
              </a:rPr>
              <a:t> Dña.	, </a:t>
            </a:r>
            <a:r>
              <a:rPr dirty="0" sz="1200" spc="-5">
                <a:latin typeface="Arial MT"/>
                <a:cs typeface="Arial MT"/>
              </a:rPr>
              <a:t>sobre reclamación de cantidad, se dicta la presente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sentencia conforme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siguientes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ANTECEDENTES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</a:t>
            </a:r>
            <a:r>
              <a:rPr dirty="0" u="sng" sz="1200" spc="-3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HECHO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150">
              <a:latin typeface="Arial MT"/>
              <a:cs typeface="Arial MT"/>
            </a:endParaRPr>
          </a:p>
          <a:p>
            <a:pPr algn="just" marL="12700" marR="5080">
              <a:lnSpc>
                <a:spcPts val="1370"/>
              </a:lnSpc>
            </a:pPr>
            <a:r>
              <a:rPr dirty="0" sz="1200" spc="-5" b="1">
                <a:latin typeface="Arial"/>
                <a:cs typeface="Arial"/>
              </a:rPr>
              <a:t>PRIMERO</a:t>
            </a:r>
            <a:r>
              <a:rPr dirty="0" sz="1200" spc="-5">
                <a:latin typeface="Arial MT"/>
                <a:cs typeface="Arial MT"/>
              </a:rPr>
              <a:t>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Procurador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Tribunales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mencionado,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nombre</a:t>
            </a:r>
            <a:r>
              <a:rPr dirty="0" sz="1200">
                <a:latin typeface="Arial MT"/>
                <a:cs typeface="Arial MT"/>
              </a:rPr>
              <a:t> y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representación</a:t>
            </a:r>
            <a:r>
              <a:rPr dirty="0" sz="1200" spc="1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quien</a:t>
            </a:r>
            <a:r>
              <a:rPr dirty="0" sz="1200" spc="1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acreditó,</a:t>
            </a:r>
            <a:r>
              <a:rPr dirty="0" sz="1200" spc="1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1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formuló</a:t>
            </a:r>
            <a:r>
              <a:rPr dirty="0" sz="1200" spc="1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</a:t>
            </a:r>
            <a:r>
              <a:rPr dirty="0" sz="1200" spc="18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1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juicio</a:t>
            </a:r>
            <a:r>
              <a:rPr dirty="0" sz="1200" spc="1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ordinario</a:t>
            </a:r>
            <a:r>
              <a:rPr dirty="0" sz="1200" spc="1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que,</a:t>
            </a:r>
            <a:r>
              <a:rPr dirty="0" sz="1200" spc="1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9644" y="8257793"/>
            <a:ext cx="4617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MT"/>
                <a:cs typeface="Arial MT"/>
              </a:rPr>
              <a:t>turno</a:t>
            </a:r>
            <a:r>
              <a:rPr dirty="0" sz="1200" spc="3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3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reparto,</a:t>
            </a:r>
            <a:r>
              <a:rPr dirty="0" sz="1200" spc="3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correspondió</a:t>
            </a:r>
            <a:r>
              <a:rPr dirty="0" sz="1200" spc="3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37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este</a:t>
            </a:r>
            <a:r>
              <a:rPr dirty="0" sz="1200" spc="3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Juzgado</a:t>
            </a:r>
            <a:r>
              <a:rPr dirty="0" sz="1200" spc="3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frente</a:t>
            </a:r>
            <a:r>
              <a:rPr dirty="0" sz="1200" spc="3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3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Esther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59196" y="8281415"/>
            <a:ext cx="1101090" cy="17526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635">
              <a:lnSpc>
                <a:spcPts val="1355"/>
              </a:lnSpc>
            </a:pP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Baulida</a:t>
            </a:r>
            <a:r>
              <a:rPr dirty="0" sz="1200" spc="355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Granell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9644" y="8433053"/>
            <a:ext cx="5786120" cy="161226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Arial MT"/>
                <a:cs typeface="Arial MT"/>
              </a:rPr>
              <a:t>suplicando al </a:t>
            </a:r>
            <a:r>
              <a:rPr dirty="0" sz="1200" spc="-10">
                <a:latin typeface="Arial MT"/>
                <a:cs typeface="Arial MT"/>
              </a:rPr>
              <a:t>Juzgado </a:t>
            </a:r>
            <a:r>
              <a:rPr dirty="0" sz="1200" spc="-5">
                <a:latin typeface="Arial MT"/>
                <a:cs typeface="Arial MT"/>
              </a:rPr>
              <a:t>un pronunciamiento </a:t>
            </a:r>
            <a:r>
              <a:rPr dirty="0" sz="1200" spc="-10">
                <a:latin typeface="Arial MT"/>
                <a:cs typeface="Arial MT"/>
              </a:rPr>
              <a:t>cuyo </a:t>
            </a:r>
            <a:r>
              <a:rPr dirty="0" sz="1200" spc="-5">
                <a:latin typeface="Arial MT"/>
                <a:cs typeface="Arial MT"/>
              </a:rPr>
              <a:t>objeto consiste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la condena a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parte demandada a pagar a la parte </a:t>
            </a:r>
            <a:r>
              <a:rPr dirty="0" sz="1200" spc="-10">
                <a:latin typeface="Arial MT"/>
                <a:cs typeface="Arial MT"/>
              </a:rPr>
              <a:t>actora </a:t>
            </a:r>
            <a:r>
              <a:rPr dirty="0" sz="1200" spc="-5">
                <a:latin typeface="Arial MT"/>
                <a:cs typeface="Arial MT"/>
              </a:rPr>
              <a:t>la cantidad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9.900 euros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costas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procesales en base a los hechos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fundamentos de derecho que estimó aplicables 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ejercitada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doy</a:t>
            </a:r>
            <a:r>
              <a:rPr dirty="0" sz="1200" spc="-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reproducidos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aras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economía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procesal.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5080">
              <a:lnSpc>
                <a:spcPct val="95900"/>
              </a:lnSpc>
            </a:pPr>
            <a:r>
              <a:rPr dirty="0" sz="1200" spc="-5" b="1">
                <a:latin typeface="Arial"/>
                <a:cs typeface="Arial"/>
              </a:rPr>
              <a:t>SEGUNDO</a:t>
            </a:r>
            <a:r>
              <a:rPr dirty="0" sz="1200" spc="-5">
                <a:latin typeface="Arial MT"/>
                <a:cs typeface="Arial MT"/>
              </a:rPr>
              <a:t>. Admitida a trámite la demanda por </a:t>
            </a:r>
            <a:r>
              <a:rPr dirty="0" sz="1200">
                <a:latin typeface="Arial MT"/>
                <a:cs typeface="Arial MT"/>
              </a:rPr>
              <a:t>Decreto </a:t>
            </a:r>
            <a:r>
              <a:rPr dirty="0" sz="1200" spc="-5">
                <a:latin typeface="Arial MT"/>
                <a:cs typeface="Arial MT"/>
              </a:rPr>
              <a:t>de 22 de abril de 2016 </a:t>
            </a:r>
            <a:r>
              <a:rPr dirty="0" sz="1200" spc="-10">
                <a:latin typeface="Arial MT"/>
                <a:cs typeface="Arial MT"/>
              </a:rPr>
              <a:t>se </a:t>
            </a:r>
            <a:r>
              <a:rPr dirty="0" sz="1200" spc="-5">
                <a:latin typeface="Arial MT"/>
                <a:cs typeface="Arial MT"/>
              </a:rPr>
              <a:t> cumplió el trámite señalado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la Ley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Enjuiciamiento Civil (en adelante LEC) tras </a:t>
            </a:r>
            <a:r>
              <a:rPr dirty="0" sz="1200">
                <a:latin typeface="Arial MT"/>
                <a:cs typeface="Arial MT"/>
              </a:rPr>
              <a:t> tener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actora,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emplazándose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para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que,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término </a:t>
            </a:r>
            <a:r>
              <a:rPr dirty="0" sz="1200" spc="-3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</a:t>
            </a:r>
            <a:r>
              <a:rPr dirty="0" sz="1200" spc="1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días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hábiles,</a:t>
            </a:r>
            <a:r>
              <a:rPr dirty="0" sz="1200" spc="1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contestara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cual</a:t>
            </a:r>
            <a:r>
              <a:rPr dirty="0" sz="1200" spc="1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verificó</a:t>
            </a:r>
            <a:r>
              <a:rPr dirty="0" sz="1200" spc="19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1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virtud</a:t>
            </a:r>
            <a:r>
              <a:rPr dirty="0" sz="1200" spc="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escrito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2223" y="1022350"/>
            <a:ext cx="1898650" cy="501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Mensaje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LexNET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-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Notificación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solidFill>
                  <a:srgbClr val="FF0000"/>
                </a:solidFill>
                <a:latin typeface="Arial MT"/>
                <a:cs typeface="Arial MT"/>
              </a:rPr>
              <a:t>Mensaje</a:t>
            </a:r>
            <a:endParaRPr sz="900">
              <a:latin typeface="Arial MT"/>
              <a:cs typeface="Arial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0351" y="1612646"/>
          <a:ext cx="7719695" cy="2140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5320"/>
                <a:gridCol w="602615"/>
                <a:gridCol w="283844"/>
                <a:gridCol w="567055"/>
                <a:gridCol w="1376680"/>
                <a:gridCol w="394970"/>
                <a:gridCol w="2560954"/>
              </a:tblGrid>
              <a:tr h="152400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IdLexNet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2017101648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400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Asunto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SENTENCIA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TEXTO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LIBRE |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Procediment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ordinari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400">
                <a:tc rowSpan="2"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Remitente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Órgano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JUTJAT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PRIMERA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INSTÀNCIA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N.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4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Sant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Feliu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Llobregat,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Barcelona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[0821142004]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7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Tipo</a:t>
                      </a:r>
                      <a:r>
                        <a:rPr dirty="0" sz="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órgano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JDO.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PRIMERA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INSTANCIA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400">
                <a:tc rowSpan="4"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Destinatarios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FERRER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PONS,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ALVARO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[724]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4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Colegio</a:t>
                      </a:r>
                      <a:r>
                        <a:rPr dirty="0" sz="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Procuradores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Il·lustre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Col·legi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dels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Procuradors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Barcelona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4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MARTI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GELLIDA,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PERE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[158]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4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Colegio</a:t>
                      </a:r>
                      <a:r>
                        <a:rPr dirty="0" sz="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Procuradores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Il·lustre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Col·legi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dels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Procuradors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Barcelona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400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Fecha-hora</a:t>
                      </a:r>
                      <a:r>
                        <a:rPr dirty="0" sz="8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envío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05/09/2017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08:55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696">
                <a:tc rowSpan="2"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Documentos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01813_20170831_1102_0016223537_01.rtf(Principal)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03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28575">
                        <a:lnSpc>
                          <a:spcPts val="830"/>
                        </a:lnSpc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Hash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del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Documento: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cc562b7f4b753dd70e7cf8cb96a8aa29e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 rowSpan="2"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Datos</a:t>
                      </a:r>
                      <a:r>
                        <a:rPr dirty="0" sz="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del</a:t>
                      </a:r>
                      <a:r>
                        <a:rPr dirty="0" sz="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mensaje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Procedimiento</a:t>
                      </a:r>
                      <a:r>
                        <a:rPr dirty="0" sz="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destino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PROCEDIMIENTO ORDINARIO[ORD]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Nº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0000169/2016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641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294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Detalle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acontecimiento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SENTENCIA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TEXTO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LIBRE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641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22223" y="3920109"/>
            <a:ext cx="10623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Arial MT"/>
                <a:cs typeface="Arial MT"/>
              </a:rPr>
              <a:t>Historia</a:t>
            </a:r>
            <a:r>
              <a:rPr dirty="0" sz="900" spc="-1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0000"/>
                </a:solidFill>
                <a:latin typeface="Arial MT"/>
                <a:cs typeface="Arial MT"/>
              </a:rPr>
              <a:t>del</a:t>
            </a:r>
            <a:r>
              <a:rPr dirty="0" sz="900" spc="-2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0000"/>
                </a:solidFill>
                <a:latin typeface="Arial MT"/>
                <a:cs typeface="Arial MT"/>
              </a:rPr>
              <a:t>mensaje</a:t>
            </a:r>
            <a:endParaRPr sz="900">
              <a:latin typeface="Arial MT"/>
              <a:cs typeface="Arial M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30351" y="4172077"/>
          <a:ext cx="9636760" cy="668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3960"/>
                <a:gridCol w="3609340"/>
                <a:gridCol w="1203960"/>
                <a:gridCol w="3609340"/>
              </a:tblGrid>
              <a:tr h="152400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Fecha-hora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Emisor</a:t>
                      </a:r>
                      <a:r>
                        <a:rPr dirty="0" sz="8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acción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Acción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Destinatario</a:t>
                      </a:r>
                      <a:r>
                        <a:rPr dirty="0" sz="8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acción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05/09/2017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08:56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marR="145415">
                        <a:lnSpc>
                          <a:spcPts val="800"/>
                        </a:lnSpc>
                        <a:spcBef>
                          <a:spcPts val="270"/>
                        </a:spcBef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FERRER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PONS,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ALVARO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[724]-Il·lustre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Col·legi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dels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Procuradors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800" spc="-204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Barcelona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LO</a:t>
                      </a:r>
                      <a:r>
                        <a:rPr dirty="0" sz="8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RECOGE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8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05/09/2017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08:55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marR="29209">
                        <a:lnSpc>
                          <a:spcPts val="79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latin typeface="Arial MT"/>
                          <a:cs typeface="Arial MT"/>
                        </a:rPr>
                        <a:t>Il·lustre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Col·legi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dels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Procuradors de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Barcelona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(Sant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Feliu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Llobregat)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(Sant </a:t>
                      </a:r>
                      <a:r>
                        <a:rPr dirty="0" sz="800" spc="-204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Feliu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Llobregat)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LO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REPARTE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A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marR="145415">
                        <a:lnSpc>
                          <a:spcPts val="79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FERRER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PONS,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ALVARO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[724]-Il·lustre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Col·legi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dels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Procuradors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800" spc="-204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Barcelona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48131" y="4846701"/>
            <a:ext cx="30797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 MT"/>
                <a:cs typeface="Arial MT"/>
              </a:rPr>
              <a:t>(*)</a:t>
            </a:r>
            <a:r>
              <a:rPr dirty="0" sz="800">
                <a:latin typeface="Arial MT"/>
                <a:cs typeface="Arial MT"/>
              </a:rPr>
              <a:t> </a:t>
            </a:r>
            <a:r>
              <a:rPr dirty="0" sz="800" spc="-5">
                <a:latin typeface="Arial MT"/>
                <a:cs typeface="Arial MT"/>
              </a:rPr>
              <a:t>Todas</a:t>
            </a:r>
            <a:r>
              <a:rPr dirty="0" sz="800" spc="15">
                <a:latin typeface="Arial MT"/>
                <a:cs typeface="Arial MT"/>
              </a:rPr>
              <a:t> </a:t>
            </a:r>
            <a:r>
              <a:rPr dirty="0" sz="800" spc="-5">
                <a:latin typeface="Arial MT"/>
                <a:cs typeface="Arial MT"/>
              </a:rPr>
              <a:t>las</a:t>
            </a:r>
            <a:r>
              <a:rPr dirty="0" sz="800">
                <a:latin typeface="Arial MT"/>
                <a:cs typeface="Arial MT"/>
              </a:rPr>
              <a:t> </a:t>
            </a:r>
            <a:r>
              <a:rPr dirty="0" sz="800" spc="-5">
                <a:latin typeface="Arial MT"/>
                <a:cs typeface="Arial MT"/>
              </a:rPr>
              <a:t>horas</a:t>
            </a:r>
            <a:r>
              <a:rPr dirty="0" sz="800" spc="15">
                <a:latin typeface="Arial MT"/>
                <a:cs typeface="Arial MT"/>
              </a:rPr>
              <a:t> </a:t>
            </a:r>
            <a:r>
              <a:rPr dirty="0" sz="800" spc="-5">
                <a:latin typeface="Arial MT"/>
                <a:cs typeface="Arial MT"/>
              </a:rPr>
              <a:t>referidas</a:t>
            </a:r>
            <a:r>
              <a:rPr dirty="0" sz="800" spc="15">
                <a:latin typeface="Arial MT"/>
                <a:cs typeface="Arial MT"/>
              </a:rPr>
              <a:t> </a:t>
            </a:r>
            <a:r>
              <a:rPr dirty="0" sz="800" spc="-5">
                <a:latin typeface="Arial MT"/>
                <a:cs typeface="Arial MT"/>
              </a:rPr>
              <a:t>por</a:t>
            </a:r>
            <a:r>
              <a:rPr dirty="0" sz="800" spc="5">
                <a:latin typeface="Arial MT"/>
                <a:cs typeface="Arial MT"/>
              </a:rPr>
              <a:t> </a:t>
            </a:r>
            <a:r>
              <a:rPr dirty="0" sz="800" spc="-5">
                <a:latin typeface="Arial MT"/>
                <a:cs typeface="Arial MT"/>
              </a:rPr>
              <a:t>LexNET</a:t>
            </a:r>
            <a:r>
              <a:rPr dirty="0" sz="800" spc="5">
                <a:latin typeface="Arial MT"/>
                <a:cs typeface="Arial MT"/>
              </a:rPr>
              <a:t> </a:t>
            </a:r>
            <a:r>
              <a:rPr dirty="0" sz="800">
                <a:latin typeface="Arial MT"/>
                <a:cs typeface="Arial MT"/>
              </a:rPr>
              <a:t>son</a:t>
            </a:r>
            <a:r>
              <a:rPr dirty="0" sz="800" spc="-5">
                <a:latin typeface="Arial MT"/>
                <a:cs typeface="Arial MT"/>
              </a:rPr>
              <a:t> de</a:t>
            </a:r>
            <a:r>
              <a:rPr dirty="0" sz="800" spc="5">
                <a:latin typeface="Arial MT"/>
                <a:cs typeface="Arial MT"/>
              </a:rPr>
              <a:t> </a:t>
            </a:r>
            <a:r>
              <a:rPr dirty="0" sz="800" spc="-5">
                <a:latin typeface="Arial MT"/>
                <a:cs typeface="Arial MT"/>
              </a:rPr>
              <a:t>ámbito Peninsular.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4923" y="533400"/>
            <a:ext cx="9587484" cy="4770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1042161"/>
            <a:ext cx="5795010" cy="879602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1333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Arial MT"/>
                <a:cs typeface="Arial MT"/>
              </a:rPr>
              <a:t>presentado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fecha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junio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2016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interesa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desestime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íntegramente</a:t>
            </a:r>
            <a:r>
              <a:rPr dirty="0" sz="1200" spc="1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</a:t>
            </a:r>
            <a:r>
              <a:rPr dirty="0" sz="1200" spc="1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interpuesta</a:t>
            </a:r>
            <a:r>
              <a:rPr dirty="0" sz="1200" spc="1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contrario</a:t>
            </a:r>
            <a:r>
              <a:rPr dirty="0" sz="1200" spc="1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condenando</a:t>
            </a:r>
            <a:r>
              <a:rPr dirty="0" sz="1200" spc="1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6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actora</a:t>
            </a:r>
            <a:r>
              <a:rPr dirty="0" sz="1200" spc="1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pago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costas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causadas</a:t>
            </a:r>
            <a:r>
              <a:rPr dirty="0" sz="1200">
                <a:latin typeface="Arial MT"/>
                <a:cs typeface="Arial MT"/>
              </a:rPr>
              <a:t> en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procedimiento.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5080">
              <a:lnSpc>
                <a:spcPct val="95800"/>
              </a:lnSpc>
            </a:pPr>
            <a:r>
              <a:rPr dirty="0" sz="1200" b="1">
                <a:latin typeface="Arial"/>
                <a:cs typeface="Arial"/>
              </a:rPr>
              <a:t>TERCERO</a:t>
            </a:r>
            <a:r>
              <a:rPr dirty="0" sz="1200">
                <a:latin typeface="Arial MT"/>
                <a:cs typeface="Arial MT"/>
              </a:rPr>
              <a:t>. </a:t>
            </a:r>
            <a:r>
              <a:rPr dirty="0" sz="1200" spc="-5">
                <a:latin typeface="Arial MT"/>
                <a:cs typeface="Arial MT"/>
              </a:rPr>
              <a:t>Mediante diligencia de ordenación de </a:t>
            </a:r>
            <a:r>
              <a:rPr dirty="0" sz="1200" spc="-10">
                <a:latin typeface="Arial MT"/>
                <a:cs typeface="Arial MT"/>
              </a:rPr>
              <a:t>13 </a:t>
            </a:r>
            <a:r>
              <a:rPr dirty="0" sz="1200" spc="-5">
                <a:latin typeface="Arial MT"/>
                <a:cs typeface="Arial MT"/>
              </a:rPr>
              <a:t>de </a:t>
            </a:r>
            <a:r>
              <a:rPr dirty="0" sz="1200">
                <a:latin typeface="Arial MT"/>
                <a:cs typeface="Arial MT"/>
              </a:rPr>
              <a:t>junio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2016 se convoca 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 partes </a:t>
            </a:r>
            <a:r>
              <a:rPr dirty="0" sz="1200" spc="-10">
                <a:latin typeface="Arial MT"/>
                <a:cs typeface="Arial MT"/>
              </a:rPr>
              <a:t>para </a:t>
            </a:r>
            <a:r>
              <a:rPr dirty="0" sz="1200" spc="-5">
                <a:latin typeface="Arial MT"/>
                <a:cs typeface="Arial MT"/>
              </a:rPr>
              <a:t>la </a:t>
            </a:r>
            <a:r>
              <a:rPr dirty="0" sz="1200">
                <a:latin typeface="Arial MT"/>
                <a:cs typeface="Arial MT"/>
              </a:rPr>
              <a:t>celebración </a:t>
            </a:r>
            <a:r>
              <a:rPr dirty="0" sz="1200" spc="-5">
                <a:latin typeface="Arial MT"/>
                <a:cs typeface="Arial MT"/>
              </a:rPr>
              <a:t>de la correspondiente Audiencia Previa señalando a </a:t>
            </a:r>
            <a:r>
              <a:rPr dirty="0" sz="1200">
                <a:latin typeface="Arial MT"/>
                <a:cs typeface="Arial MT"/>
              </a:rPr>
              <a:t> tales efectos </a:t>
            </a:r>
            <a:r>
              <a:rPr dirty="0" sz="1200" spc="-5">
                <a:latin typeface="Arial MT"/>
                <a:cs typeface="Arial MT"/>
              </a:rPr>
              <a:t>el día 28 de septiembre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2016 a las 9.30 horas </a:t>
            </a:r>
            <a:r>
              <a:rPr dirty="0" sz="1200" spc="-10">
                <a:latin typeface="Arial MT"/>
                <a:cs typeface="Arial MT"/>
              </a:rPr>
              <a:t>que </a:t>
            </a:r>
            <a:r>
              <a:rPr dirty="0" sz="1200" spc="-5">
                <a:latin typeface="Arial MT"/>
                <a:cs typeface="Arial MT"/>
              </a:rPr>
              <a:t>se </a:t>
            </a:r>
            <a:r>
              <a:rPr dirty="0" sz="1200" spc="5">
                <a:latin typeface="Arial MT"/>
                <a:cs typeface="Arial MT"/>
              </a:rPr>
              <a:t>celebró </a:t>
            </a:r>
            <a:r>
              <a:rPr dirty="0" sz="1200" spc="-10">
                <a:latin typeface="Arial MT"/>
                <a:cs typeface="Arial MT"/>
              </a:rPr>
              <a:t>con </a:t>
            </a:r>
            <a:r>
              <a:rPr dirty="0" sz="1200" spc="-5">
                <a:latin typeface="Arial MT"/>
                <a:cs typeface="Arial MT"/>
              </a:rPr>
              <a:t> asistencia de las partes sin lograr el acuerdo a que se refiere el artículo 415 </a:t>
            </a:r>
            <a:r>
              <a:rPr dirty="0" sz="1200" spc="-10">
                <a:latin typeface="Arial MT"/>
                <a:cs typeface="Arial MT"/>
              </a:rPr>
              <a:t>de la 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LEC,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afirmándose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ratificándose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respectivos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escritos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</a:t>
            </a:r>
            <a:r>
              <a:rPr dirty="0" sz="1200">
                <a:latin typeface="Arial MT"/>
                <a:cs typeface="Arial MT"/>
              </a:rPr>
              <a:t> y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contestación.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fijan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siguientes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hechos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controvertidos: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1)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Caducidad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35">
                <a:latin typeface="Arial MT"/>
                <a:cs typeface="Arial MT"/>
              </a:rPr>
              <a:t>la </a:t>
            </a:r>
            <a:r>
              <a:rPr dirty="0" sz="1200" spc="-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ejercitada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actora.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2)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Vicios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ocultos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efectivos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dentro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ésta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la 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consideración de perito de la parte demandante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capacidad </a:t>
            </a:r>
            <a:r>
              <a:rPr dirty="0" sz="1200" spc="-10">
                <a:latin typeface="Arial MT"/>
                <a:cs typeface="Arial MT"/>
              </a:rPr>
              <a:t>para </a:t>
            </a:r>
            <a:r>
              <a:rPr dirty="0" sz="1200" spc="-5">
                <a:latin typeface="Arial MT"/>
                <a:cs typeface="Arial MT"/>
              </a:rPr>
              <a:t>apreciar dichos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vicios. 3) </a:t>
            </a:r>
            <a:r>
              <a:rPr dirty="0" sz="1200">
                <a:latin typeface="Arial MT"/>
                <a:cs typeface="Arial MT"/>
              </a:rPr>
              <a:t>Gastos </a:t>
            </a:r>
            <a:r>
              <a:rPr dirty="0" sz="1200" spc="-5">
                <a:latin typeface="Arial MT"/>
                <a:cs typeface="Arial MT"/>
              </a:rPr>
              <a:t>efectivamente generados que ha asumido la actora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4) Cuantía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reclamada.</a:t>
            </a:r>
            <a:endParaRPr sz="1200">
              <a:latin typeface="Arial MT"/>
              <a:cs typeface="Arial MT"/>
            </a:endParaRPr>
          </a:p>
          <a:p>
            <a:pPr algn="just" marL="12700" marR="8255">
              <a:lnSpc>
                <a:spcPts val="1380"/>
              </a:lnSpc>
              <a:spcBef>
                <a:spcPts val="50"/>
              </a:spcBef>
            </a:pPr>
            <a:r>
              <a:rPr dirty="0" sz="1200" spc="-5">
                <a:latin typeface="Arial MT"/>
                <a:cs typeface="Arial MT"/>
              </a:rPr>
              <a:t>En el trámite de proposición de prueba las partes propusieron las que a su derecho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interesó admitiéndose las útiles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pertinentes según es de </a:t>
            </a:r>
            <a:r>
              <a:rPr dirty="0" sz="1200" spc="-10">
                <a:latin typeface="Arial MT"/>
                <a:cs typeface="Arial MT"/>
              </a:rPr>
              <a:t>ver en </a:t>
            </a:r>
            <a:r>
              <a:rPr dirty="0" sz="1200" spc="-5">
                <a:latin typeface="Arial MT"/>
                <a:cs typeface="Arial MT"/>
              </a:rPr>
              <a:t>la correspondiente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grabación. En concreto se admitió la más documental 1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2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pericial propuestas por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 demandante, testificales e interrogatorio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parte propuestos </a:t>
            </a:r>
            <a:r>
              <a:rPr dirty="0" sz="1200" spc="-10">
                <a:latin typeface="Arial MT"/>
                <a:cs typeface="Arial MT"/>
              </a:rPr>
              <a:t>por </a:t>
            </a:r>
            <a:r>
              <a:rPr dirty="0" sz="1200" spc="-5">
                <a:latin typeface="Arial MT"/>
                <a:cs typeface="Arial MT"/>
              </a:rPr>
              <a:t>ambas partes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documental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propuesta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reproducida.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inadmite la </a:t>
            </a:r>
            <a:r>
              <a:rPr dirty="0" sz="1200">
                <a:latin typeface="Arial MT"/>
                <a:cs typeface="Arial MT"/>
              </a:rPr>
              <a:t>más </a:t>
            </a:r>
            <a:r>
              <a:rPr dirty="0" sz="1200" spc="-5">
                <a:latin typeface="Arial MT"/>
                <a:cs typeface="Arial MT"/>
              </a:rPr>
              <a:t>documental 3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4 </a:t>
            </a:r>
            <a:r>
              <a:rPr dirty="0" sz="1200" spc="-10">
                <a:latin typeface="Arial MT"/>
                <a:cs typeface="Arial MT"/>
              </a:rPr>
              <a:t>propuesta </a:t>
            </a:r>
            <a:r>
              <a:rPr dirty="0" sz="1200" spc="-5">
                <a:latin typeface="Arial MT"/>
                <a:cs typeface="Arial MT"/>
              </a:rPr>
              <a:t>por la parte demandante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la </a:t>
            </a:r>
            <a:r>
              <a:rPr dirty="0" sz="1200">
                <a:latin typeface="Arial MT"/>
                <a:cs typeface="Arial MT"/>
              </a:rPr>
              <a:t>más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documental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propone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-5">
                <a:latin typeface="Arial MT"/>
                <a:cs typeface="Arial MT"/>
              </a:rPr>
              <a:t> base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los</a:t>
            </a:r>
            <a:r>
              <a:rPr dirty="0" sz="1200" spc="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razonamientos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expuestos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 acto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que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remito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evitar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reiteraciones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innecesarias.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 MT"/>
              <a:cs typeface="Arial MT"/>
            </a:endParaRPr>
          </a:p>
          <a:p>
            <a:pPr algn="just" marL="12700">
              <a:lnSpc>
                <a:spcPct val="100000"/>
              </a:lnSpc>
            </a:pPr>
            <a:r>
              <a:rPr dirty="0" sz="1200">
                <a:latin typeface="Arial MT"/>
                <a:cs typeface="Arial MT"/>
              </a:rPr>
              <a:t>A</a:t>
            </a:r>
            <a:r>
              <a:rPr dirty="0" sz="1200" spc="-5">
                <a:latin typeface="Arial MT"/>
                <a:cs typeface="Arial MT"/>
              </a:rPr>
              <a:t> continuación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señaló el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día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6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febrero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2017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celebración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juicio.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Arial MT"/>
              <a:cs typeface="Arial MT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CUARTO</a:t>
            </a:r>
            <a:r>
              <a:rPr dirty="0" sz="1200" spc="-5">
                <a:latin typeface="Arial MT"/>
                <a:cs typeface="Arial MT"/>
              </a:rPr>
              <a:t>.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acto</a:t>
            </a:r>
            <a:r>
              <a:rPr dirty="0" sz="1200" spc="-5">
                <a:latin typeface="Arial MT"/>
                <a:cs typeface="Arial MT"/>
              </a:rPr>
              <a:t> 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juicio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celebrado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fecha </a:t>
            </a:r>
            <a:r>
              <a:rPr dirty="0" sz="1200" spc="-5">
                <a:latin typeface="Arial MT"/>
                <a:cs typeface="Arial MT"/>
              </a:rPr>
              <a:t>indicada.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Arial MT"/>
              <a:cs typeface="Arial MT"/>
            </a:endParaRPr>
          </a:p>
          <a:p>
            <a:pPr algn="just" marL="12700" marR="13970">
              <a:lnSpc>
                <a:spcPts val="1380"/>
              </a:lnSpc>
            </a:pPr>
            <a:r>
              <a:rPr dirty="0" sz="1200" spc="-5">
                <a:latin typeface="Arial MT"/>
                <a:cs typeface="Arial MT"/>
              </a:rPr>
              <a:t>Todas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comparecieron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debidamente</a:t>
            </a:r>
            <a:r>
              <a:rPr dirty="0" sz="1200">
                <a:latin typeface="Arial MT"/>
                <a:cs typeface="Arial MT"/>
              </a:rPr>
              <a:t> asistidas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representadas.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Se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practicaron las pruebas propuestas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admitidas (a excepción de la </a:t>
            </a:r>
            <a:r>
              <a:rPr dirty="0" sz="1200">
                <a:latin typeface="Arial MT"/>
                <a:cs typeface="Arial MT"/>
              </a:rPr>
              <a:t>testifical </a:t>
            </a:r>
            <a:r>
              <a:rPr dirty="0" sz="1200" spc="-5">
                <a:latin typeface="Arial MT"/>
                <a:cs typeface="Arial MT"/>
              </a:rPr>
              <a:t>de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arquitecta propuesta por la </a:t>
            </a:r>
            <a:r>
              <a:rPr dirty="0" sz="1200">
                <a:latin typeface="Arial MT"/>
                <a:cs typeface="Arial MT"/>
              </a:rPr>
              <a:t>actora </a:t>
            </a:r>
            <a:r>
              <a:rPr dirty="0" sz="1200" spc="-5">
                <a:latin typeface="Arial MT"/>
                <a:cs typeface="Arial MT"/>
              </a:rPr>
              <a:t>al haber renunciado a la misma) con el resultado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consta 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grabación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soporte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informático.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200">
              <a:latin typeface="Arial MT"/>
              <a:cs typeface="Arial MT"/>
            </a:endParaRPr>
          </a:p>
          <a:p>
            <a:pPr algn="just" marL="12700" marR="13335">
              <a:lnSpc>
                <a:spcPts val="1380"/>
              </a:lnSpc>
            </a:pPr>
            <a:r>
              <a:rPr dirty="0" sz="1200">
                <a:latin typeface="Arial MT"/>
                <a:cs typeface="Arial MT"/>
              </a:rPr>
              <a:t>Tras </a:t>
            </a:r>
            <a:r>
              <a:rPr dirty="0" sz="1200" spc="-5">
                <a:latin typeface="Arial MT"/>
                <a:cs typeface="Arial MT"/>
              </a:rPr>
              <a:t>la práctica de la prueba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 partes formularon oralmente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sus </a:t>
            </a:r>
            <a:r>
              <a:rPr dirty="0" sz="1200" spc="-5">
                <a:latin typeface="Arial MT"/>
                <a:cs typeface="Arial MT"/>
              </a:rPr>
              <a:t>conclusiones tras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más</a:t>
            </a:r>
            <a:r>
              <a:rPr dirty="0" sz="1200" spc="-5">
                <a:latin typeface="Arial MT"/>
                <a:cs typeface="Arial MT"/>
              </a:rPr>
              <a:t> trámites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autos quedaron conclusos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vistos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sentencia.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200">
              <a:latin typeface="Arial MT"/>
              <a:cs typeface="Arial MT"/>
            </a:endParaRPr>
          </a:p>
          <a:p>
            <a:pPr algn="just" marL="12700" marR="14604">
              <a:lnSpc>
                <a:spcPts val="1380"/>
              </a:lnSpc>
            </a:pPr>
            <a:r>
              <a:rPr dirty="0" sz="1200" spc="-5">
                <a:latin typeface="Arial MT"/>
                <a:cs typeface="Arial MT"/>
              </a:rPr>
              <a:t>Se ha procedido a registrar la imagen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sonido en soporte apto </a:t>
            </a:r>
            <a:r>
              <a:rPr dirty="0" sz="1200" spc="-10">
                <a:latin typeface="Arial MT"/>
                <a:cs typeface="Arial MT"/>
              </a:rPr>
              <a:t>para </a:t>
            </a:r>
            <a:r>
              <a:rPr dirty="0" sz="1200" spc="-5">
                <a:latin typeface="Arial MT"/>
                <a:cs typeface="Arial MT"/>
              </a:rPr>
              <a:t>la grabación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reproducción.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200">
              <a:latin typeface="Arial MT"/>
              <a:cs typeface="Arial MT"/>
            </a:endParaRPr>
          </a:p>
          <a:p>
            <a:pPr algn="just" marL="12700" marR="17145">
              <a:lnSpc>
                <a:spcPts val="1380"/>
              </a:lnSpc>
              <a:spcBef>
                <a:spcPts val="5"/>
              </a:spcBef>
            </a:pPr>
            <a:r>
              <a:rPr dirty="0" sz="1200" b="1">
                <a:latin typeface="Arial"/>
                <a:cs typeface="Arial"/>
              </a:rPr>
              <a:t>QUINTO</a:t>
            </a:r>
            <a:r>
              <a:rPr dirty="0" sz="1200">
                <a:latin typeface="Arial MT"/>
                <a:cs typeface="Arial MT"/>
              </a:rPr>
              <a:t>. </a:t>
            </a:r>
            <a:r>
              <a:rPr dirty="0" sz="1200" spc="-5">
                <a:latin typeface="Arial MT"/>
                <a:cs typeface="Arial MT"/>
              </a:rPr>
              <a:t>En este procedimiento </a:t>
            </a:r>
            <a:r>
              <a:rPr dirty="0" sz="1200" spc="-10">
                <a:latin typeface="Arial MT"/>
                <a:cs typeface="Arial MT"/>
              </a:rPr>
              <a:t>se </a:t>
            </a:r>
            <a:r>
              <a:rPr dirty="0" sz="1200" spc="-5">
                <a:latin typeface="Arial MT"/>
                <a:cs typeface="Arial MT"/>
              </a:rPr>
              <a:t>han observado </a:t>
            </a:r>
            <a:r>
              <a:rPr dirty="0" sz="1200">
                <a:latin typeface="Arial MT"/>
                <a:cs typeface="Arial MT"/>
              </a:rPr>
              <a:t>todas </a:t>
            </a:r>
            <a:r>
              <a:rPr dirty="0" sz="1200" spc="-5">
                <a:latin typeface="Arial MT"/>
                <a:cs typeface="Arial MT"/>
              </a:rPr>
              <a:t>las prescripciones legales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 el modo de pedir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en la forma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tramitar excepto el plazo </a:t>
            </a:r>
            <a:r>
              <a:rPr dirty="0" sz="1200" spc="-10">
                <a:latin typeface="Arial MT"/>
                <a:cs typeface="Arial MT"/>
              </a:rPr>
              <a:t>para </a:t>
            </a:r>
            <a:r>
              <a:rPr dirty="0" sz="1200" spc="-5">
                <a:latin typeface="Arial MT"/>
                <a:cs typeface="Arial MT"/>
              </a:rPr>
              <a:t>dictar sentencia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dado el volumen de asuntos de carácter preferente pendientes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resolver en este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Juzgado.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 marL="1361440">
              <a:lnSpc>
                <a:spcPct val="100000"/>
              </a:lnSpc>
              <a:spcBef>
                <a:spcPts val="1165"/>
              </a:spcBef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FUNDAMENTOS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</a:t>
            </a:r>
            <a:r>
              <a:rPr dirty="0" u="sng" sz="1200" spc="-2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DERECHO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 MT"/>
              <a:cs typeface="Arial MT"/>
            </a:endParaRPr>
          </a:p>
          <a:p>
            <a:pPr algn="just" marL="12700" marR="12700">
              <a:lnSpc>
                <a:spcPct val="95500"/>
              </a:lnSpc>
            </a:pPr>
            <a:r>
              <a:rPr dirty="0" sz="1200" spc="-5" b="1">
                <a:latin typeface="Arial"/>
                <a:cs typeface="Arial"/>
              </a:rPr>
              <a:t>PRIMERO</a:t>
            </a:r>
            <a:r>
              <a:rPr dirty="0" sz="1200" spc="-5">
                <a:latin typeface="Arial MT"/>
                <a:cs typeface="Arial MT"/>
              </a:rPr>
              <a:t>. La parte actora ejercita la actio quanti minoris sobre la base de la </a:t>
            </a:r>
            <a:r>
              <a:rPr dirty="0" sz="1200" spc="-10">
                <a:latin typeface="Arial MT"/>
                <a:cs typeface="Arial MT"/>
              </a:rPr>
              <a:t>cual 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reclama </a:t>
            </a:r>
            <a:r>
              <a:rPr dirty="0" sz="1200" spc="-5">
                <a:latin typeface="Arial MT"/>
                <a:cs typeface="Arial MT"/>
              </a:rPr>
              <a:t>la cantidad de 9.900 euros por vicios ocultos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el inmueble que adquirió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la</a:t>
            </a:r>
            <a:r>
              <a:rPr dirty="0" sz="1200" spc="1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virtud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escritura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pública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compraventa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otorgada</a:t>
            </a:r>
            <a:r>
              <a:rPr dirty="0" sz="1200" spc="114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fecha</a:t>
            </a:r>
            <a:r>
              <a:rPr dirty="0" sz="1200" spc="114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23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1042161"/>
            <a:ext cx="5793740" cy="8620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julio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-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2015.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200">
              <a:latin typeface="Arial MT"/>
              <a:cs typeface="Arial MT"/>
            </a:endParaRPr>
          </a:p>
          <a:p>
            <a:pPr algn="just" marL="12700" marR="5080">
              <a:lnSpc>
                <a:spcPct val="95800"/>
              </a:lnSpc>
            </a:pPr>
            <a:r>
              <a:rPr dirty="0" sz="1200" spc="-5">
                <a:latin typeface="Arial MT"/>
                <a:cs typeface="Arial MT"/>
              </a:rPr>
              <a:t>Expone en su escrito de demanda </a:t>
            </a:r>
            <a:r>
              <a:rPr dirty="0" sz="1200" spc="-10">
                <a:latin typeface="Arial MT"/>
                <a:cs typeface="Arial MT"/>
              </a:rPr>
              <a:t>que en </a:t>
            </a:r>
            <a:r>
              <a:rPr dirty="0" sz="1200" spc="-5">
                <a:latin typeface="Arial MT"/>
                <a:cs typeface="Arial MT"/>
              </a:rPr>
              <a:t>la citada escritura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compraventa </a:t>
            </a:r>
            <a:r>
              <a:rPr dirty="0" sz="1200" spc="-15">
                <a:latin typeface="Arial MT"/>
                <a:cs typeface="Arial MT"/>
              </a:rPr>
              <a:t>se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estableció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precio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-5">
                <a:latin typeface="Arial MT"/>
                <a:cs typeface="Arial MT"/>
              </a:rPr>
              <a:t> 55.000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euros.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continuación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otorgamiento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compraventa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a la efectiva </a:t>
            </a:r>
            <a:r>
              <a:rPr dirty="0" sz="1200">
                <a:latin typeface="Arial MT"/>
                <a:cs typeface="Arial MT"/>
              </a:rPr>
              <a:t>toma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posesión del inmueble, la actora inició obras </a:t>
            </a:r>
            <a:r>
              <a:rPr dirty="0" sz="1200" spc="20">
                <a:latin typeface="Arial MT"/>
                <a:cs typeface="Arial MT"/>
              </a:rPr>
              <a:t>de </a:t>
            </a:r>
            <a:r>
              <a:rPr dirty="0" sz="1200" spc="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reforma </a:t>
            </a:r>
            <a:r>
              <a:rPr dirty="0" sz="1200" spc="-5">
                <a:latin typeface="Arial MT"/>
                <a:cs typeface="Arial MT"/>
              </a:rPr>
              <a:t>del inmueble </a:t>
            </a:r>
            <a:r>
              <a:rPr dirty="0" sz="1200">
                <a:latin typeface="Arial MT"/>
                <a:cs typeface="Arial MT"/>
              </a:rPr>
              <a:t>para </a:t>
            </a:r>
            <a:r>
              <a:rPr dirty="0" sz="1200" spc="-10">
                <a:latin typeface="Arial MT"/>
                <a:cs typeface="Arial MT"/>
              </a:rPr>
              <a:t>su </a:t>
            </a:r>
            <a:r>
              <a:rPr dirty="0" sz="1200" spc="-5">
                <a:latin typeface="Arial MT"/>
                <a:cs typeface="Arial MT"/>
              </a:rPr>
              <a:t>explotación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régimen de arrendamiento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el mes </a:t>
            </a:r>
            <a:r>
              <a:rPr dirty="0" sz="1200">
                <a:latin typeface="Arial MT"/>
                <a:cs typeface="Arial MT"/>
              </a:rPr>
              <a:t>de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septiembre </a:t>
            </a:r>
            <a:r>
              <a:rPr dirty="0" sz="120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2015. </a:t>
            </a:r>
            <a:r>
              <a:rPr dirty="0" sz="1200" spc="-10">
                <a:latin typeface="Arial MT"/>
                <a:cs typeface="Arial MT"/>
              </a:rPr>
              <a:t>Con </a:t>
            </a:r>
            <a:r>
              <a:rPr dirty="0" sz="1200" spc="-5">
                <a:latin typeface="Arial MT"/>
                <a:cs typeface="Arial MT"/>
              </a:rPr>
              <a:t>la realización de dichos trabajos </a:t>
            </a:r>
            <a:r>
              <a:rPr dirty="0" sz="1200" spc="-10">
                <a:latin typeface="Arial MT"/>
                <a:cs typeface="Arial MT"/>
              </a:rPr>
              <a:t>se </a:t>
            </a:r>
            <a:r>
              <a:rPr dirty="0" sz="1200" spc="-5">
                <a:latin typeface="Arial MT"/>
                <a:cs typeface="Arial MT"/>
              </a:rPr>
              <a:t>puso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manifiesto </a:t>
            </a:r>
            <a:r>
              <a:rPr dirty="0" sz="1200" spc="-10">
                <a:latin typeface="Arial MT"/>
                <a:cs typeface="Arial MT"/>
              </a:rPr>
              <a:t>que </a:t>
            </a:r>
            <a:r>
              <a:rPr dirty="0" sz="1200" spc="-5">
                <a:latin typeface="Arial MT"/>
                <a:cs typeface="Arial MT"/>
              </a:rPr>
              <a:t> las </a:t>
            </a:r>
            <a:r>
              <a:rPr dirty="0" sz="1200" spc="-10">
                <a:latin typeface="Arial MT"/>
                <a:cs typeface="Arial MT"/>
              </a:rPr>
              <a:t>vigas </a:t>
            </a:r>
            <a:r>
              <a:rPr dirty="0" sz="1200" spc="-5">
                <a:latin typeface="Arial MT"/>
                <a:cs typeface="Arial MT"/>
              </a:rPr>
              <a:t>de la estructura se encontraban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>
                <a:latin typeface="Arial MT"/>
                <a:cs typeface="Arial MT"/>
              </a:rPr>
              <a:t>muy mal </a:t>
            </a:r>
            <a:r>
              <a:rPr dirty="0" sz="1200" spc="-5">
                <a:latin typeface="Arial MT"/>
                <a:cs typeface="Arial MT"/>
              </a:rPr>
              <a:t>estado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10">
                <a:latin typeface="Arial MT"/>
                <a:cs typeface="Arial MT"/>
              </a:rPr>
              <a:t>ante </a:t>
            </a:r>
            <a:r>
              <a:rPr dirty="0" sz="1200" spc="-5">
                <a:latin typeface="Arial MT"/>
                <a:cs typeface="Arial MT"/>
              </a:rPr>
              <a:t>la sospecha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plaga xilófaga se </a:t>
            </a:r>
            <a:r>
              <a:rPr dirty="0" sz="1200" spc="-10">
                <a:latin typeface="Arial MT"/>
                <a:cs typeface="Arial MT"/>
              </a:rPr>
              <a:t>encargó </a:t>
            </a:r>
            <a:r>
              <a:rPr dirty="0" sz="1200" spc="-5">
                <a:latin typeface="Arial MT"/>
                <a:cs typeface="Arial MT"/>
              </a:rPr>
              <a:t>a una empresa especializada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desinfección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control </a:t>
            </a:r>
            <a:r>
              <a:rPr dirty="0" sz="1200" spc="-15">
                <a:latin typeface="Arial MT"/>
                <a:cs typeface="Arial MT"/>
              </a:rPr>
              <a:t>de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plagas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 análisis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>
                <a:latin typeface="Arial MT"/>
                <a:cs typeface="Arial MT"/>
              </a:rPr>
              <a:t>dichas </a:t>
            </a:r>
            <a:r>
              <a:rPr dirty="0" sz="1200" spc="-5">
                <a:latin typeface="Arial MT"/>
                <a:cs typeface="Arial MT"/>
              </a:rPr>
              <a:t>vigas.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 </a:t>
            </a:r>
            <a:r>
              <a:rPr dirty="0" sz="1200" spc="-10">
                <a:latin typeface="Arial MT"/>
                <a:cs typeface="Arial MT"/>
              </a:rPr>
              <a:t>parte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-5">
                <a:latin typeface="Arial MT"/>
                <a:cs typeface="Arial MT"/>
              </a:rPr>
              <a:t> citada empresa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 diagnosticó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plaga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termitas </a:t>
            </a:r>
            <a:r>
              <a:rPr dirty="0" sz="1200" spc="-10">
                <a:latin typeface="Arial MT"/>
                <a:cs typeface="Arial MT"/>
              </a:rPr>
              <a:t>con </a:t>
            </a:r>
            <a:r>
              <a:rPr dirty="0" sz="1200" spc="-5">
                <a:latin typeface="Arial MT"/>
                <a:cs typeface="Arial MT"/>
              </a:rPr>
              <a:t>riesgo de nuevos accesos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todas </a:t>
            </a:r>
            <a:r>
              <a:rPr dirty="0" sz="1200" spc="-10">
                <a:latin typeface="Arial MT"/>
                <a:cs typeface="Arial MT"/>
              </a:rPr>
              <a:t>las </a:t>
            </a:r>
            <a:r>
              <a:rPr dirty="0" sz="1200" spc="-5">
                <a:latin typeface="Arial MT"/>
                <a:cs typeface="Arial MT"/>
              </a:rPr>
              <a:t>estructuras de madera.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 todo ello se interesa compensación al efecto por vicios ocultos en la cantidad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9.900 euros que a efectos periciales se considera es la depreciación padecida </a:t>
            </a:r>
            <a:r>
              <a:rPr dirty="0" sz="1200" spc="-10">
                <a:latin typeface="Arial MT"/>
                <a:cs typeface="Arial MT"/>
              </a:rPr>
              <a:t>en el </a:t>
            </a:r>
            <a:r>
              <a:rPr dirty="0" sz="1200" spc="-5">
                <a:latin typeface="Arial MT"/>
                <a:cs typeface="Arial MT"/>
              </a:rPr>
              <a:t> inmueble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efectos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eventual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venta.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Arial MT"/>
              <a:cs typeface="Arial MT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pretensión</a:t>
            </a:r>
            <a:r>
              <a:rPr dirty="0" sz="1200">
                <a:latin typeface="Arial MT"/>
                <a:cs typeface="Arial MT"/>
              </a:rPr>
              <a:t> así </a:t>
            </a:r>
            <a:r>
              <a:rPr dirty="0" sz="1200" spc="-5">
                <a:latin typeface="Arial MT"/>
                <a:cs typeface="Arial MT"/>
              </a:rPr>
              <a:t>ejercitada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ampara 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>
                <a:latin typeface="Arial MT"/>
                <a:cs typeface="Arial MT"/>
              </a:rPr>
              <a:t> dispuesto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los</a:t>
            </a:r>
            <a:r>
              <a:rPr dirty="0" sz="1200" spc="-5">
                <a:latin typeface="Arial MT"/>
                <a:cs typeface="Arial MT"/>
              </a:rPr>
              <a:t> artículos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1484</a:t>
            </a:r>
            <a:r>
              <a:rPr dirty="0" sz="1200">
                <a:latin typeface="Arial MT"/>
                <a:cs typeface="Arial MT"/>
              </a:rPr>
              <a:t> y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siguientes del Código Civil (en adelante </a:t>
            </a:r>
            <a:r>
              <a:rPr dirty="0" sz="1200" spc="-10">
                <a:latin typeface="Arial MT"/>
                <a:cs typeface="Arial MT"/>
              </a:rPr>
              <a:t>CC) </a:t>
            </a:r>
            <a:r>
              <a:rPr dirty="0" sz="1200" spc="-5">
                <a:latin typeface="Arial MT"/>
                <a:cs typeface="Arial MT"/>
              </a:rPr>
              <a:t>a propósito del saneamiento por los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defectos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gravámenes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ocultos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cosa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vendida.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Hay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tener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cuenta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existencia de vicios o </a:t>
            </a:r>
            <a:r>
              <a:rPr dirty="0" sz="1200">
                <a:latin typeface="Arial MT"/>
                <a:cs typeface="Arial MT"/>
              </a:rPr>
              <a:t>defectos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la cosa vendida pueden nacer dos </a:t>
            </a:r>
            <a:r>
              <a:rPr dirty="0" sz="1200">
                <a:latin typeface="Arial MT"/>
                <a:cs typeface="Arial MT"/>
              </a:rPr>
              <a:t>clases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acciones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favor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comprador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frente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vendedor:</a:t>
            </a:r>
            <a:r>
              <a:rPr dirty="0" sz="1200" spc="1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-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general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prevista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arts.</a:t>
            </a:r>
            <a:endParaRPr sz="1200">
              <a:latin typeface="Arial MT"/>
              <a:cs typeface="Arial MT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>
                <a:latin typeface="Arial MT"/>
                <a:cs typeface="Arial MT"/>
              </a:rPr>
              <a:t>1.101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1.124 del CC fundadas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los principios generales de la culpa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el dolo,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sometidas al plazo general de prescripción de </a:t>
            </a:r>
            <a:r>
              <a:rPr dirty="0" sz="1200" spc="-10">
                <a:latin typeface="Arial MT"/>
                <a:cs typeface="Arial MT"/>
              </a:rPr>
              <a:t>las </a:t>
            </a:r>
            <a:r>
              <a:rPr dirty="0" sz="1200" spc="-5">
                <a:latin typeface="Arial MT"/>
                <a:cs typeface="Arial MT"/>
              </a:rPr>
              <a:t>acciones negociales </a:t>
            </a:r>
            <a:r>
              <a:rPr dirty="0" sz="1200">
                <a:latin typeface="Arial MT"/>
                <a:cs typeface="Arial MT"/>
              </a:rPr>
              <a:t>y previstas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 los casos </a:t>
            </a:r>
            <a:r>
              <a:rPr dirty="0" sz="1200">
                <a:latin typeface="Arial MT"/>
                <a:cs typeface="Arial MT"/>
              </a:rPr>
              <a:t>más </a:t>
            </a:r>
            <a:r>
              <a:rPr dirty="0" sz="1200" spc="-5">
                <a:latin typeface="Arial MT"/>
                <a:cs typeface="Arial MT"/>
              </a:rPr>
              <a:t>graves de entrega </a:t>
            </a:r>
            <a:r>
              <a:rPr dirty="0" sz="1200" spc="-10">
                <a:latin typeface="Arial MT"/>
                <a:cs typeface="Arial MT"/>
              </a:rPr>
              <a:t>de un </a:t>
            </a:r>
            <a:r>
              <a:rPr dirty="0" sz="1200" spc="-5">
                <a:latin typeface="Arial MT"/>
                <a:cs typeface="Arial MT"/>
              </a:rPr>
              <a:t>objeto distinto del pactado ("aliud </a:t>
            </a:r>
            <a:r>
              <a:rPr dirty="0" sz="1200" spc="-10">
                <a:latin typeface="Arial MT"/>
                <a:cs typeface="Arial MT"/>
              </a:rPr>
              <a:t>pro </a:t>
            </a:r>
            <a:r>
              <a:rPr dirty="0" sz="1200" spc="-5">
                <a:latin typeface="Arial MT"/>
                <a:cs typeface="Arial MT"/>
              </a:rPr>
              <a:t> alio")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tiene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lugar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sólo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casos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que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aquél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"inútil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inhábil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el</a:t>
            </a:r>
            <a:endParaRPr sz="1200">
              <a:latin typeface="Arial MT"/>
              <a:cs typeface="Arial MT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latin typeface="Arial MT"/>
                <a:cs typeface="Arial MT"/>
              </a:rPr>
              <a:t>fin </a:t>
            </a:r>
            <a:r>
              <a:rPr dirty="0" sz="1200" spc="-5">
                <a:latin typeface="Arial MT"/>
                <a:cs typeface="Arial MT"/>
              </a:rPr>
              <a:t>buscado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la compraventa, sino también cuando se produce una </a:t>
            </a:r>
            <a:r>
              <a:rPr dirty="0" sz="1200">
                <a:latin typeface="Arial MT"/>
                <a:cs typeface="Arial MT"/>
              </a:rPr>
              <a:t>insatisfacción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total, no </a:t>
            </a:r>
            <a:r>
              <a:rPr dirty="0" sz="1200" spc="-5">
                <a:latin typeface="Arial MT"/>
                <a:cs typeface="Arial MT"/>
              </a:rPr>
              <a:t>caprichosa, del comprador" </a:t>
            </a:r>
            <a:r>
              <a:rPr dirty="0" sz="1200">
                <a:latin typeface="Arial MT"/>
                <a:cs typeface="Arial MT"/>
              </a:rPr>
              <a:t>y - </a:t>
            </a:r>
            <a:r>
              <a:rPr dirty="0" sz="1200" spc="-5">
                <a:latin typeface="Arial MT"/>
                <a:cs typeface="Arial MT"/>
              </a:rPr>
              <a:t>las </a:t>
            </a:r>
            <a:r>
              <a:rPr dirty="0" sz="1200">
                <a:latin typeface="Arial MT"/>
                <a:cs typeface="Arial MT"/>
              </a:rPr>
              <a:t>específicas </a:t>
            </a:r>
            <a:r>
              <a:rPr dirty="0" sz="1200" spc="-5">
                <a:latin typeface="Arial MT"/>
                <a:cs typeface="Arial MT"/>
              </a:rPr>
              <a:t>de la compraventa cuando "el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objeto presenta defectos ocultos, cuyo conocimiento o </a:t>
            </a:r>
            <a:r>
              <a:rPr dirty="0" sz="1200" spc="-10">
                <a:latin typeface="Arial MT"/>
                <a:cs typeface="Arial MT"/>
              </a:rPr>
              <a:t>no </a:t>
            </a:r>
            <a:r>
              <a:rPr dirty="0" sz="1200" spc="-5">
                <a:latin typeface="Arial MT"/>
                <a:cs typeface="Arial MT"/>
              </a:rPr>
              <a:t>por el vendedor no excluye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responsabilidad,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 </a:t>
            </a:r>
            <a:r>
              <a:rPr dirty="0" sz="1200" spc="-10">
                <a:latin typeface="Arial MT"/>
                <a:cs typeface="Arial MT"/>
              </a:rPr>
              <a:t>no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estar </a:t>
            </a:r>
            <a:r>
              <a:rPr dirty="0" sz="1200" spc="-5">
                <a:latin typeface="Arial MT"/>
                <a:cs typeface="Arial MT"/>
              </a:rPr>
              <a:t>basada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misma en dolo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 negligencia,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da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lugar a la existencia de desperfectos, deterioros e irregularidades en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calidad 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idoneidad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el bien entregado que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haber sido conocidos por el comprador no </a:t>
            </a:r>
            <a:r>
              <a:rPr dirty="0" sz="1200" spc="-10">
                <a:latin typeface="Arial MT"/>
                <a:cs typeface="Arial MT"/>
              </a:rPr>
              <a:t>lo </a:t>
            </a:r>
            <a:r>
              <a:rPr dirty="0" sz="1200" spc="-5">
                <a:latin typeface="Arial MT"/>
                <a:cs typeface="Arial MT"/>
              </a:rPr>
              <a:t> hubiera adquirido o hubiera pagado menor precio, que motivan la acción redhibitoria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rescindir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contrato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quanti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minoris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(o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estimativa)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ejercita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presente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procedimiento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obtener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una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reducción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precio,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estableciéndose para su ejercicio un plazo de caducidad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6 meses" </a:t>
            </a:r>
            <a:r>
              <a:rPr dirty="0" sz="1200">
                <a:latin typeface="Arial MT"/>
                <a:cs typeface="Arial MT"/>
              </a:rPr>
              <a:t>(arts. </a:t>
            </a:r>
            <a:r>
              <a:rPr dirty="0" sz="1200" spc="-5">
                <a:latin typeface="Arial MT"/>
                <a:cs typeface="Arial MT"/>
              </a:rPr>
              <a:t>1.484,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1.486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1.490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CC).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1143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</a:t>
            </a:r>
            <a:r>
              <a:rPr dirty="0" sz="1200" spc="1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opone</a:t>
            </a:r>
            <a:r>
              <a:rPr dirty="0" sz="1200" spc="15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1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plano</a:t>
            </a:r>
            <a:r>
              <a:rPr dirty="0" sz="1200" spc="1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6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1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pretensión</a:t>
            </a:r>
            <a:r>
              <a:rPr dirty="0" sz="1200" spc="1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ejercitada</a:t>
            </a:r>
            <a:r>
              <a:rPr dirty="0" sz="1200" spc="1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excepcionando,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 primer lugar, la caducidad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la acción al entender que si bien la demanda </a:t>
            </a:r>
            <a:r>
              <a:rPr dirty="0" sz="1200" spc="-10">
                <a:latin typeface="Arial MT"/>
                <a:cs typeface="Arial MT"/>
              </a:rPr>
              <a:t>está </a:t>
            </a:r>
            <a:r>
              <a:rPr dirty="0" sz="1200" spc="-5">
                <a:latin typeface="Arial MT"/>
                <a:cs typeface="Arial MT"/>
              </a:rPr>
              <a:t> fechada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enero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2016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fue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presentada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telemáticamente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hasta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día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14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24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marzo</a:t>
            </a:r>
            <a:r>
              <a:rPr dirty="0" sz="1200" spc="2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254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2016</a:t>
            </a:r>
            <a:r>
              <a:rPr dirty="0" sz="1200" spc="24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2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2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tanto</a:t>
            </a:r>
            <a:r>
              <a:rPr dirty="0" sz="1200" spc="2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habiendo</a:t>
            </a:r>
            <a:r>
              <a:rPr dirty="0" sz="1200" spc="2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transcurrido</a:t>
            </a:r>
            <a:r>
              <a:rPr dirty="0" sz="1200" spc="24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más</a:t>
            </a:r>
            <a:r>
              <a:rPr dirty="0" sz="1200" spc="24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2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</a:t>
            </a:r>
            <a:r>
              <a:rPr dirty="0" sz="1200" spc="23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mes</a:t>
            </a:r>
            <a:r>
              <a:rPr dirty="0" sz="1200" spc="2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desde</a:t>
            </a:r>
            <a:r>
              <a:rPr dirty="0" sz="1200" spc="245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que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había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caducado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plazo</a:t>
            </a:r>
            <a:r>
              <a:rPr dirty="0" sz="1200">
                <a:latin typeface="Arial MT"/>
                <a:cs typeface="Arial MT"/>
              </a:rPr>
              <a:t> para ejercitar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acción.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5080">
              <a:lnSpc>
                <a:spcPct val="95700"/>
              </a:lnSpc>
              <a:spcBef>
                <a:spcPts val="5"/>
              </a:spcBef>
            </a:pP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modo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subsidiario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opone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pretensión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ejercitada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contrario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alegando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que </a:t>
            </a:r>
            <a:r>
              <a:rPr dirty="0" sz="1200" spc="-3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 </a:t>
            </a:r>
            <a:r>
              <a:rPr dirty="0" sz="1200">
                <a:latin typeface="Arial MT"/>
                <a:cs typeface="Arial MT"/>
              </a:rPr>
              <a:t>actor </a:t>
            </a:r>
            <a:r>
              <a:rPr dirty="0" sz="1200" spc="-5">
                <a:latin typeface="Arial MT"/>
                <a:cs typeface="Arial MT"/>
              </a:rPr>
              <a:t>es </a:t>
            </a:r>
            <a:r>
              <a:rPr dirty="0" sz="1200" spc="-10">
                <a:latin typeface="Arial MT"/>
                <a:cs typeface="Arial MT"/>
              </a:rPr>
              <a:t>un </a:t>
            </a:r>
            <a:r>
              <a:rPr dirty="0" sz="1200" spc="-5">
                <a:latin typeface="Arial MT"/>
                <a:cs typeface="Arial MT"/>
              </a:rPr>
              <a:t>profesional del sector inmobiliario en todos los </a:t>
            </a:r>
            <a:r>
              <a:rPr dirty="0" sz="1200">
                <a:latin typeface="Arial MT"/>
                <a:cs typeface="Arial MT"/>
              </a:rPr>
              <a:t>aspectos y </a:t>
            </a:r>
            <a:r>
              <a:rPr dirty="0" sz="1200" spc="-5">
                <a:latin typeface="Arial MT"/>
                <a:cs typeface="Arial MT"/>
              </a:rPr>
              <a:t>se le </a:t>
            </a:r>
            <a:r>
              <a:rPr dirty="0" sz="1200" spc="-10">
                <a:latin typeface="Arial MT"/>
                <a:cs typeface="Arial MT"/>
              </a:rPr>
              <a:t>debe </a:t>
            </a:r>
            <a:r>
              <a:rPr dirty="0" sz="1200" spc="-5">
                <a:latin typeface="Arial MT"/>
                <a:cs typeface="Arial MT"/>
              </a:rPr>
              <a:t> atribuir la capacidad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examinar técnicamente el estado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cualquier inmueble </a:t>
            </a:r>
            <a:r>
              <a:rPr dirty="0" sz="1200" spc="-10">
                <a:latin typeface="Arial MT"/>
                <a:cs typeface="Arial MT"/>
              </a:rPr>
              <a:t>que </a:t>
            </a:r>
            <a:r>
              <a:rPr dirty="0" sz="1200" spc="-5">
                <a:latin typeface="Arial MT"/>
                <a:cs typeface="Arial MT"/>
              </a:rPr>
              <a:t> compre para </a:t>
            </a:r>
            <a:r>
              <a:rPr dirty="0" sz="1200" spc="-10">
                <a:latin typeface="Arial MT"/>
                <a:cs typeface="Arial MT"/>
              </a:rPr>
              <a:t>su </a:t>
            </a:r>
            <a:r>
              <a:rPr dirty="0" sz="1200" spc="-5">
                <a:latin typeface="Arial MT"/>
                <a:cs typeface="Arial MT"/>
              </a:rPr>
              <a:t>explotación. De igual modo cuestiona la efectiva existencia de los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vicios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ocultos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sobre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sustenta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pretensión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así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como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cantidad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efectivamente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reclamada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-5">
                <a:latin typeface="Arial MT"/>
                <a:cs typeface="Arial MT"/>
              </a:rPr>
              <a:t> cualquier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caso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corresponde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que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intenta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justificar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actora</a:t>
            </a:r>
            <a:r>
              <a:rPr dirty="0" sz="1200">
                <a:latin typeface="Arial MT"/>
                <a:cs typeface="Arial MT"/>
              </a:rPr>
              <a:t> 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curso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-5">
                <a:latin typeface="Arial MT"/>
                <a:cs typeface="Arial MT"/>
              </a:rPr>
              <a:t> demanda.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1042161"/>
            <a:ext cx="5795010" cy="861949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1016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Arial"/>
                <a:cs typeface="Arial"/>
              </a:rPr>
              <a:t>SEGUNDO</a:t>
            </a:r>
            <a:r>
              <a:rPr dirty="0" sz="1200" spc="-5">
                <a:latin typeface="Arial MT"/>
                <a:cs typeface="Arial MT"/>
              </a:rPr>
              <a:t>. Determinada la pretensión ejercitada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la normativa aplicable es preciso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analizar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dirimir las cuestiones controvertidas debiendo ser resuelta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primer lugar,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razones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lógica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procesal,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excepción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caducidad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acción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opuesta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pues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estimación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conllevaría,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más,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desestimación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la 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necesidad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examinar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resto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cuestiones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fondo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suscitadas.</a:t>
            </a:r>
            <a:endParaRPr sz="1200">
              <a:latin typeface="Arial MT"/>
              <a:cs typeface="Arial MT"/>
            </a:endParaRPr>
          </a:p>
          <a:p>
            <a:pPr algn="just" marL="12700" marR="5080">
              <a:lnSpc>
                <a:spcPct val="95400"/>
              </a:lnSpc>
              <a:spcBef>
                <a:spcPts val="955"/>
              </a:spcBef>
            </a:pPr>
            <a:r>
              <a:rPr dirty="0" sz="1200" spc="-5">
                <a:latin typeface="Arial MT"/>
                <a:cs typeface="Arial MT"/>
              </a:rPr>
              <a:t>El punto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partida lo encontramos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el artículo 1490 del CC a tenor del cual </a:t>
            </a:r>
            <a:r>
              <a:rPr dirty="0" sz="1200" spc="-5" i="1">
                <a:latin typeface="Arial"/>
                <a:cs typeface="Arial"/>
              </a:rPr>
              <a:t>“Las </a:t>
            </a:r>
            <a:r>
              <a:rPr dirty="0" sz="1200" i="1">
                <a:latin typeface="Arial"/>
                <a:cs typeface="Arial"/>
              </a:rPr>
              <a:t> acciones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que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emanan</a:t>
            </a:r>
            <a:r>
              <a:rPr dirty="0" sz="1200" spc="-5" i="1">
                <a:latin typeface="Arial"/>
                <a:cs typeface="Arial"/>
              </a:rPr>
              <a:t> de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lo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dispuesto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en</a:t>
            </a:r>
            <a:r>
              <a:rPr dirty="0" sz="1200" spc="-5" i="1">
                <a:latin typeface="Arial"/>
                <a:cs typeface="Arial"/>
              </a:rPr>
              <a:t> los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cinco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artículos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precedentes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se 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extinguirán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a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los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seis</a:t>
            </a:r>
            <a:r>
              <a:rPr dirty="0" sz="1200" spc="-2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meses,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contados</a:t>
            </a:r>
            <a:r>
              <a:rPr dirty="0" sz="1200" spc="-1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desde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la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entrega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de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la </a:t>
            </a:r>
            <a:r>
              <a:rPr dirty="0" sz="1200" i="1">
                <a:latin typeface="Arial"/>
                <a:cs typeface="Arial"/>
              </a:rPr>
              <a:t>cosa</a:t>
            </a:r>
            <a:r>
              <a:rPr dirty="0" sz="1200" spc="-1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vendida”</a:t>
            </a:r>
            <a:r>
              <a:rPr dirty="0" sz="950" spc="-5">
                <a:solidFill>
                  <a:srgbClr val="333333"/>
                </a:solidFill>
                <a:latin typeface="Verdana"/>
                <a:cs typeface="Verdana"/>
              </a:rPr>
              <a:t>.</a:t>
            </a:r>
            <a:endParaRPr sz="950">
              <a:latin typeface="Verdana"/>
              <a:cs typeface="Verdana"/>
            </a:endParaRPr>
          </a:p>
          <a:p>
            <a:pPr algn="just" marL="12700" marR="8890">
              <a:lnSpc>
                <a:spcPct val="95900"/>
              </a:lnSpc>
              <a:spcBef>
                <a:spcPts val="1030"/>
              </a:spcBef>
            </a:pPr>
            <a:r>
              <a:rPr dirty="0" sz="1200" spc="-5">
                <a:latin typeface="Arial MT"/>
                <a:cs typeface="Arial MT"/>
              </a:rPr>
              <a:t>Pues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bien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documental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obrante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las</a:t>
            </a:r>
            <a:r>
              <a:rPr dirty="0" sz="1200" spc="-5">
                <a:latin typeface="Arial MT"/>
                <a:cs typeface="Arial MT"/>
              </a:rPr>
              <a:t> actuaciones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resulta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acreditado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que,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contrariamente a lo que postula la parte demandada, la demanda </a:t>
            </a:r>
            <a:r>
              <a:rPr dirty="0" sz="1200">
                <a:latin typeface="Arial MT"/>
                <a:cs typeface="Arial MT"/>
              </a:rPr>
              <a:t>fue </a:t>
            </a:r>
            <a:r>
              <a:rPr dirty="0" sz="1200" spc="-5">
                <a:latin typeface="Arial MT"/>
                <a:cs typeface="Arial MT"/>
              </a:rPr>
              <a:t>interpuesta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telemáticamente en fecha </a:t>
            </a:r>
            <a:r>
              <a:rPr dirty="0" sz="1200" spc="-10">
                <a:latin typeface="Arial MT"/>
                <a:cs typeface="Arial MT"/>
              </a:rPr>
              <a:t>21 </a:t>
            </a:r>
            <a:r>
              <a:rPr dirty="0" sz="1200" spc="-5">
                <a:latin typeface="Arial MT"/>
                <a:cs typeface="Arial MT"/>
              </a:rPr>
              <a:t>de enero de 2016 (más documental 1 aportada por la </a:t>
            </a:r>
            <a:r>
              <a:rPr dirty="0" sz="1200">
                <a:latin typeface="Arial MT"/>
                <a:cs typeface="Arial MT"/>
              </a:rPr>
              <a:t> actora)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14</a:t>
            </a:r>
            <a:r>
              <a:rPr dirty="0" sz="1200" spc="-5">
                <a:latin typeface="Arial MT"/>
                <a:cs typeface="Arial MT"/>
              </a:rPr>
              <a:t> 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marzo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2016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ello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empañado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circunstancia que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primera de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fechas se corresponda con la presentación </a:t>
            </a:r>
            <a:r>
              <a:rPr dirty="0" sz="1200" spc="-10">
                <a:latin typeface="Arial MT"/>
                <a:cs typeface="Arial MT"/>
              </a:rPr>
              <a:t>de la </a:t>
            </a:r>
            <a:r>
              <a:rPr dirty="0" sz="1200" spc="-5">
                <a:latin typeface="Arial MT"/>
                <a:cs typeface="Arial MT"/>
              </a:rPr>
              <a:t> demanda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Juzgados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Hospitalet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Llobregat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declararon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incompetentes territorialmente para conocer de la misma pues no cabe apreciar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caducidad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acción</a:t>
            </a:r>
            <a:r>
              <a:rPr dirty="0" sz="1200" spc="1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cuando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interpone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dentro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plazo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fijado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Ley</a:t>
            </a:r>
            <a:r>
              <a:rPr dirty="0" sz="1200" spc="-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aunque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tribunal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territorialmente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incompetente,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como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caso.</a:t>
            </a:r>
            <a:endParaRPr sz="1200">
              <a:latin typeface="Arial MT"/>
              <a:cs typeface="Arial MT"/>
            </a:endParaRPr>
          </a:p>
          <a:p>
            <a:pPr algn="just" marL="12700" marR="8255">
              <a:lnSpc>
                <a:spcPct val="95700"/>
              </a:lnSpc>
              <a:spcBef>
                <a:spcPts val="1010"/>
              </a:spcBef>
            </a:pPr>
            <a:r>
              <a:rPr dirty="0" sz="1200">
                <a:latin typeface="Arial MT"/>
                <a:cs typeface="Arial MT"/>
              </a:rPr>
              <a:t>Así siendo </a:t>
            </a:r>
            <a:r>
              <a:rPr dirty="0" sz="1200" spc="-5">
                <a:latin typeface="Arial MT"/>
                <a:cs typeface="Arial MT"/>
              </a:rPr>
              <a:t>que el dies a quo viene marcado por la fecha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entrega del inmueble </a:t>
            </a:r>
            <a:r>
              <a:rPr dirty="0" sz="1200" spc="-15">
                <a:latin typeface="Arial MT"/>
                <a:cs typeface="Arial MT"/>
              </a:rPr>
              <a:t>en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cuestión,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esto</a:t>
            </a:r>
            <a:r>
              <a:rPr dirty="0" sz="1200" spc="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es,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23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julio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2015,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discute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ninguna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habiéndose interpuesto la demanda el 21 de enero de 2016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los Juzgados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Hospitalet de Llobregat podemos concluir </a:t>
            </a:r>
            <a:r>
              <a:rPr dirty="0" sz="1200" spc="-10">
                <a:latin typeface="Arial MT"/>
                <a:cs typeface="Arial MT"/>
              </a:rPr>
              <a:t>que </a:t>
            </a:r>
            <a:r>
              <a:rPr dirty="0" sz="1200" spc="-5">
                <a:latin typeface="Arial MT"/>
                <a:cs typeface="Arial MT"/>
              </a:rPr>
              <a:t>la acción </a:t>
            </a:r>
            <a:r>
              <a:rPr dirty="0" sz="1200" spc="-10">
                <a:latin typeface="Arial MT"/>
                <a:cs typeface="Arial MT"/>
              </a:rPr>
              <a:t>se ha </a:t>
            </a:r>
            <a:r>
              <a:rPr dirty="0" sz="1200" spc="-5">
                <a:latin typeface="Arial MT"/>
                <a:cs typeface="Arial MT"/>
              </a:rPr>
              <a:t>ejercitado dentro del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plazo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caducidad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6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meses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aunque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fuera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Juzgados</a:t>
            </a:r>
            <a:r>
              <a:rPr dirty="0" sz="1200" spc="-5">
                <a:latin typeface="Arial MT"/>
                <a:cs typeface="Arial MT"/>
              </a:rPr>
              <a:t> incompetentes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territorialmente.</a:t>
            </a:r>
            <a:endParaRPr sz="1200">
              <a:latin typeface="Arial MT"/>
              <a:cs typeface="Arial MT"/>
            </a:endParaRPr>
          </a:p>
          <a:p>
            <a:pPr algn="just" marL="57785" marR="57785">
              <a:lnSpc>
                <a:spcPts val="1380"/>
              </a:lnSpc>
              <a:spcBef>
                <a:spcPts val="1030"/>
              </a:spcBef>
            </a:pPr>
            <a:r>
              <a:rPr dirty="0" sz="1200" spc="-5">
                <a:latin typeface="Arial MT"/>
                <a:cs typeface="Arial MT"/>
              </a:rPr>
              <a:t>En este sentido </a:t>
            </a:r>
            <a:r>
              <a:rPr dirty="0" sz="1200" spc="-10">
                <a:latin typeface="Arial MT"/>
                <a:cs typeface="Arial MT"/>
              </a:rPr>
              <a:t>se ha </a:t>
            </a:r>
            <a:r>
              <a:rPr dirty="0" sz="1200" spc="-5">
                <a:latin typeface="Arial MT"/>
                <a:cs typeface="Arial MT"/>
              </a:rPr>
              <a:t>pronunciado el Tribunal Supremo, Sala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lo Civil, en la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Sentencia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486/2016,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14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julio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2016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diferencia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entre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incompetencia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objetiva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determina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nulidad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pleno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derecho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actuado,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falta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competencia territorial que </a:t>
            </a:r>
            <a:r>
              <a:rPr dirty="0" sz="1200" spc="-10">
                <a:latin typeface="Arial MT"/>
                <a:cs typeface="Arial MT"/>
              </a:rPr>
              <a:t>no </a:t>
            </a:r>
            <a:r>
              <a:rPr dirty="0" sz="1200" spc="-5">
                <a:latin typeface="Arial MT"/>
                <a:cs typeface="Arial MT"/>
              </a:rPr>
              <a:t>comporta la nulidad sino la remisión de </a:t>
            </a:r>
            <a:r>
              <a:rPr dirty="0" sz="1200" spc="-10">
                <a:latin typeface="Arial MT"/>
                <a:cs typeface="Arial MT"/>
              </a:rPr>
              <a:t>las </a:t>
            </a:r>
            <a:r>
              <a:rPr dirty="0" sz="1200" spc="-5">
                <a:latin typeface="Arial MT"/>
                <a:cs typeface="Arial MT"/>
              </a:rPr>
              <a:t> actuaciones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 órgano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territorialmente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competente,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siendo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válidas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realizadas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 anterioridad, concluyendo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ese</a:t>
            </a:r>
            <a:r>
              <a:rPr dirty="0" sz="1200" spc="-5">
                <a:latin typeface="Arial MT"/>
                <a:cs typeface="Arial MT"/>
              </a:rPr>
              <a:t> caso concreto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que</a:t>
            </a:r>
            <a:r>
              <a:rPr dirty="0" sz="1200" spc="-5">
                <a:latin typeface="Arial MT"/>
                <a:cs typeface="Arial MT"/>
              </a:rPr>
              <a:t> la presentación de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demanda 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realizó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cuando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aún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no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había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cumplido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plazo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caducidad.</a:t>
            </a:r>
            <a:endParaRPr sz="1200">
              <a:latin typeface="Arial MT"/>
              <a:cs typeface="Arial MT"/>
            </a:endParaRPr>
          </a:p>
          <a:p>
            <a:pPr algn="just" marL="57785" marR="69215">
              <a:lnSpc>
                <a:spcPts val="1370"/>
              </a:lnSpc>
              <a:spcBef>
                <a:spcPts val="1020"/>
              </a:spcBef>
            </a:pPr>
            <a:r>
              <a:rPr dirty="0" sz="1200" spc="-5">
                <a:latin typeface="Arial MT"/>
                <a:cs typeface="Arial MT"/>
              </a:rPr>
              <a:t>Por todo ello debe desestimarse la excepción de caducidad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la acción planteada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examinar el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resto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cuestiones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controvertidas.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Arial MT"/>
              <a:cs typeface="Arial MT"/>
            </a:endParaRPr>
          </a:p>
          <a:p>
            <a:pPr algn="just" marL="12700" marR="7620">
              <a:lnSpc>
                <a:spcPts val="1380"/>
              </a:lnSpc>
            </a:pPr>
            <a:r>
              <a:rPr dirty="0" sz="1200" b="1">
                <a:latin typeface="Arial"/>
                <a:cs typeface="Arial"/>
              </a:rPr>
              <a:t>TERCERO</a:t>
            </a:r>
            <a:r>
              <a:rPr dirty="0" sz="1200">
                <a:latin typeface="Arial MT"/>
                <a:cs typeface="Arial MT"/>
              </a:rPr>
              <a:t>. </a:t>
            </a:r>
            <a:r>
              <a:rPr dirty="0" sz="1200" spc="-5">
                <a:latin typeface="Arial MT"/>
                <a:cs typeface="Arial MT"/>
              </a:rPr>
              <a:t>El éxito </a:t>
            </a:r>
            <a:r>
              <a:rPr dirty="0" sz="120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la pretensión que nos ocupa concedida </a:t>
            </a:r>
            <a:r>
              <a:rPr dirty="0" sz="1200">
                <a:latin typeface="Arial MT"/>
                <a:cs typeface="Arial MT"/>
              </a:rPr>
              <a:t>al </a:t>
            </a:r>
            <a:r>
              <a:rPr dirty="0" sz="1200" spc="-5">
                <a:latin typeface="Arial MT"/>
                <a:cs typeface="Arial MT"/>
              </a:rPr>
              <a:t>comprador </a:t>
            </a:r>
            <a:r>
              <a:rPr dirty="0" sz="1200">
                <a:latin typeface="Arial MT"/>
                <a:cs typeface="Arial MT"/>
              </a:rPr>
              <a:t>frente al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vendedor en los </a:t>
            </a:r>
            <a:r>
              <a:rPr dirty="0" sz="1200">
                <a:latin typeface="Arial MT"/>
                <a:cs typeface="Arial MT"/>
              </a:rPr>
              <a:t>arts. </a:t>
            </a:r>
            <a:r>
              <a:rPr dirty="0" sz="1200" spc="-5">
                <a:latin typeface="Arial MT"/>
                <a:cs typeface="Arial MT"/>
              </a:rPr>
              <a:t>1.484 a 1.486 CC exige, además </a:t>
            </a:r>
            <a:r>
              <a:rPr dirty="0" sz="1200" spc="-10">
                <a:latin typeface="Arial MT"/>
                <a:cs typeface="Arial MT"/>
              </a:rPr>
              <a:t>de su </a:t>
            </a:r>
            <a:r>
              <a:rPr dirty="0" sz="1200" spc="-5">
                <a:latin typeface="Arial MT"/>
                <a:cs typeface="Arial MT"/>
              </a:rPr>
              <a:t>ejercicio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el plazo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caducidad de seis meses desde la entrega conforme al art. 1.490 </a:t>
            </a:r>
            <a:r>
              <a:rPr dirty="0" sz="1200">
                <a:latin typeface="Arial MT"/>
                <a:cs typeface="Arial MT"/>
              </a:rPr>
              <a:t>CC-cumplido </a:t>
            </a:r>
            <a:r>
              <a:rPr dirty="0" sz="1200" spc="-5">
                <a:latin typeface="Arial MT"/>
                <a:cs typeface="Arial MT"/>
              </a:rPr>
              <a:t>en </a:t>
            </a:r>
            <a:r>
              <a:rPr dirty="0" sz="1200" spc="-10">
                <a:latin typeface="Arial MT"/>
                <a:cs typeface="Arial MT"/>
              </a:rPr>
              <a:t>el </a:t>
            </a:r>
            <a:r>
              <a:rPr dirty="0" sz="1200" spc="-5">
                <a:latin typeface="Arial MT"/>
                <a:cs typeface="Arial MT"/>
              </a:rPr>
              <a:t> presente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caso-, 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concurrencia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cumulativa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tres</a:t>
            </a:r>
            <a:r>
              <a:rPr dirty="0" sz="1200" spc="-5">
                <a:latin typeface="Arial MT"/>
                <a:cs typeface="Arial MT"/>
              </a:rPr>
              <a:t> requisitos: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Arial MT"/>
              <a:cs typeface="Arial MT"/>
            </a:endParaRPr>
          </a:p>
          <a:p>
            <a:pPr algn="just" marL="12700" marR="14604">
              <a:lnSpc>
                <a:spcPts val="1370"/>
              </a:lnSpc>
            </a:pPr>
            <a:r>
              <a:rPr dirty="0" sz="1200" spc="-5">
                <a:latin typeface="Arial MT"/>
                <a:cs typeface="Arial MT"/>
              </a:rPr>
              <a:t>1º.-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existencia de un vicio </a:t>
            </a:r>
            <a:r>
              <a:rPr dirty="0" sz="1200">
                <a:latin typeface="Arial MT"/>
                <a:cs typeface="Arial MT"/>
              </a:rPr>
              <a:t>oculto </a:t>
            </a:r>
            <a:r>
              <a:rPr dirty="0" sz="1200" spc="-5">
                <a:latin typeface="Arial MT"/>
                <a:cs typeface="Arial MT"/>
              </a:rPr>
              <a:t>en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cosa adquirida, es decir, que no fuera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conocido ni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fuera</a:t>
            </a:r>
            <a:r>
              <a:rPr dirty="0" sz="1200" spc="-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fácilmente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cognoscible por</a:t>
            </a:r>
            <a:r>
              <a:rPr dirty="0" sz="1200" spc="-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comprador.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8255">
              <a:lnSpc>
                <a:spcPct val="95900"/>
              </a:lnSpc>
            </a:pPr>
            <a:r>
              <a:rPr dirty="0" sz="1200" spc="-5">
                <a:latin typeface="Arial MT"/>
                <a:cs typeface="Arial MT"/>
              </a:rPr>
              <a:t>De la prueba practicada resulta acreditada la existencia de defectos en el inmueble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adquirido por la sociedad demandante </a:t>
            </a:r>
            <a:r>
              <a:rPr dirty="0" sz="1200" spc="-10">
                <a:latin typeface="Arial MT"/>
                <a:cs typeface="Arial MT"/>
              </a:rPr>
              <a:t>de la </a:t>
            </a:r>
            <a:r>
              <a:rPr dirty="0" sz="1200" spc="-5">
                <a:latin typeface="Arial MT"/>
                <a:cs typeface="Arial MT"/>
              </a:rPr>
              <a:t>demandada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su carácter oculto. </a:t>
            </a:r>
            <a:r>
              <a:rPr dirty="0" sz="1200" spc="-10">
                <a:latin typeface="Arial MT"/>
                <a:cs typeface="Arial MT"/>
              </a:rPr>
              <a:t>Ello </a:t>
            </a:r>
            <a:r>
              <a:rPr dirty="0" sz="1200" spc="-5">
                <a:latin typeface="Arial MT"/>
                <a:cs typeface="Arial MT"/>
              </a:rPr>
              <a:t> resulta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-5">
                <a:latin typeface="Arial MT"/>
                <a:cs typeface="Arial MT"/>
              </a:rPr>
              <a:t> 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valoración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conjunta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-5">
                <a:latin typeface="Arial MT"/>
                <a:cs typeface="Arial MT"/>
              </a:rPr>
              <a:t> documental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aportada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junto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escrito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de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testificales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practicadas.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concreto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hay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atemperarse,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primer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644" y="9628123"/>
            <a:ext cx="53111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 MT"/>
                <a:cs typeface="Arial MT"/>
              </a:rPr>
              <a:t>lugar,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documento</a:t>
            </a:r>
            <a:r>
              <a:rPr dirty="0" sz="1200" spc="1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3</a:t>
            </a:r>
            <a:r>
              <a:rPr dirty="0" sz="1200" spc="1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consistente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informe</a:t>
            </a:r>
            <a:r>
              <a:rPr dirty="0" sz="1200" spc="1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confeccionado</a:t>
            </a:r>
            <a:r>
              <a:rPr dirty="0" sz="1200" spc="1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12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1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empresa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25184" y="9651491"/>
            <a:ext cx="418465" cy="17526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270">
              <a:lnSpc>
                <a:spcPts val="1355"/>
              </a:lnSpc>
            </a:pPr>
            <a:r>
              <a:rPr dirty="0" sz="1200">
                <a:solidFill>
                  <a:srgbClr val="585858"/>
                </a:solidFill>
                <a:latin typeface="Arial MT"/>
                <a:cs typeface="Arial MT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r</a:t>
            </a:r>
            <a:r>
              <a:rPr dirty="0" sz="1200" spc="-20">
                <a:solidFill>
                  <a:srgbClr val="585858"/>
                </a:solidFill>
                <a:latin typeface="Arial MT"/>
                <a:cs typeface="Arial MT"/>
              </a:rPr>
              <a:t>g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on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2039" y="1065275"/>
            <a:ext cx="690880" cy="1771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0"/>
              </a:lnSpc>
            </a:pPr>
            <a:r>
              <a:rPr dirty="0" sz="1200">
                <a:solidFill>
                  <a:srgbClr val="585858"/>
                </a:solidFill>
                <a:latin typeface="Arial MT"/>
                <a:cs typeface="Arial MT"/>
              </a:rPr>
              <a:t>B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ioc</a:t>
            </a:r>
            <a:r>
              <a:rPr dirty="0" sz="1200">
                <a:solidFill>
                  <a:srgbClr val="585858"/>
                </a:solidFill>
                <a:latin typeface="Arial MT"/>
                <a:cs typeface="Arial MT"/>
              </a:rPr>
              <a:t>o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n</a:t>
            </a:r>
            <a:r>
              <a:rPr dirty="0" sz="1200">
                <a:solidFill>
                  <a:srgbClr val="585858"/>
                </a:solidFill>
                <a:latin typeface="Arial MT"/>
                <a:cs typeface="Arial MT"/>
              </a:rPr>
              <a:t>t</a:t>
            </a:r>
            <a:r>
              <a:rPr dirty="0" sz="1200" spc="-15">
                <a:solidFill>
                  <a:srgbClr val="585858"/>
                </a:solidFill>
                <a:latin typeface="Arial MT"/>
                <a:cs typeface="Arial MT"/>
              </a:rPr>
              <a:t>r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o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l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4829" y="1042161"/>
            <a:ext cx="50355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 MT"/>
                <a:cs typeface="Arial MT"/>
              </a:rPr>
              <a:t>S.L.</a:t>
            </a:r>
            <a:r>
              <a:rPr dirty="0" sz="1200" spc="1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19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que</a:t>
            </a:r>
            <a:r>
              <a:rPr dirty="0" sz="1200" spc="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desprende</a:t>
            </a:r>
            <a:r>
              <a:rPr dirty="0" sz="1200" spc="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detección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1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inmueble</a:t>
            </a:r>
            <a:r>
              <a:rPr dirty="0" sz="1200" spc="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litigioso</a:t>
            </a:r>
            <a:r>
              <a:rPr dirty="0" sz="1200" spc="204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una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39411" y="2817875"/>
            <a:ext cx="2365375" cy="175260"/>
          </a:xfrm>
          <a:custGeom>
            <a:avLst/>
            <a:gdLst/>
            <a:ahLst/>
            <a:cxnLst/>
            <a:rect l="l" t="t" r="r" b="b"/>
            <a:pathLst>
              <a:path w="2365375" h="175260">
                <a:moveTo>
                  <a:pt x="2365247" y="0"/>
                </a:moveTo>
                <a:lnTo>
                  <a:pt x="0" y="0"/>
                </a:lnTo>
                <a:lnTo>
                  <a:pt x="0" y="175259"/>
                </a:lnTo>
                <a:lnTo>
                  <a:pt x="2365247" y="175259"/>
                </a:lnTo>
                <a:lnTo>
                  <a:pt x="23652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35502" y="2993465"/>
            <a:ext cx="904240" cy="175895"/>
          </a:xfrm>
          <a:custGeom>
            <a:avLst/>
            <a:gdLst/>
            <a:ahLst/>
            <a:cxnLst/>
            <a:rect l="l" t="t" r="r" b="b"/>
            <a:pathLst>
              <a:path w="904239" h="175894">
                <a:moveTo>
                  <a:pt x="904036" y="0"/>
                </a:moveTo>
                <a:lnTo>
                  <a:pt x="0" y="0"/>
                </a:lnTo>
                <a:lnTo>
                  <a:pt x="0" y="175564"/>
                </a:lnTo>
                <a:lnTo>
                  <a:pt x="904036" y="175564"/>
                </a:lnTo>
                <a:lnTo>
                  <a:pt x="9040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13096" y="6851268"/>
            <a:ext cx="340360" cy="175260"/>
          </a:xfrm>
          <a:custGeom>
            <a:avLst/>
            <a:gdLst/>
            <a:ahLst/>
            <a:cxnLst/>
            <a:rect l="l" t="t" r="r" b="b"/>
            <a:pathLst>
              <a:path w="340360" h="175259">
                <a:moveTo>
                  <a:pt x="340156" y="0"/>
                </a:moveTo>
                <a:lnTo>
                  <a:pt x="0" y="0"/>
                </a:lnTo>
                <a:lnTo>
                  <a:pt x="0" y="175259"/>
                </a:lnTo>
                <a:lnTo>
                  <a:pt x="340156" y="175259"/>
                </a:lnTo>
                <a:lnTo>
                  <a:pt x="3401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21686" y="7903209"/>
            <a:ext cx="1104900" cy="175260"/>
          </a:xfrm>
          <a:custGeom>
            <a:avLst/>
            <a:gdLst/>
            <a:ahLst/>
            <a:cxnLst/>
            <a:rect l="l" t="t" r="r" b="b"/>
            <a:pathLst>
              <a:path w="1104900" h="175259">
                <a:moveTo>
                  <a:pt x="1104900" y="0"/>
                </a:moveTo>
                <a:lnTo>
                  <a:pt x="0" y="0"/>
                </a:lnTo>
                <a:lnTo>
                  <a:pt x="0" y="175260"/>
                </a:lnTo>
                <a:lnTo>
                  <a:pt x="1104900" y="175260"/>
                </a:lnTo>
                <a:lnTo>
                  <a:pt x="11049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69644" y="1217421"/>
            <a:ext cx="5793740" cy="84455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1143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Arial MT"/>
                <a:cs typeface="Arial MT"/>
              </a:rPr>
              <a:t>plaga de termitas del tipo reticulitermes lucifugus con riesgo </a:t>
            </a:r>
            <a:r>
              <a:rPr dirty="0" sz="1200">
                <a:latin typeface="Arial MT"/>
                <a:cs typeface="Arial MT"/>
              </a:rPr>
              <a:t>muy </a:t>
            </a:r>
            <a:r>
              <a:rPr dirty="0" sz="1200" spc="-5">
                <a:latin typeface="Arial MT"/>
                <a:cs typeface="Arial MT"/>
              </a:rPr>
              <a:t>alto de nuevos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accesos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riesgo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infestadas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todas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estructuras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madera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siendo </a:t>
            </a:r>
            <a:r>
              <a:rPr dirty="0" sz="1200" spc="-5">
                <a:latin typeface="Arial MT"/>
                <a:cs typeface="Arial MT"/>
              </a:rPr>
              <a:t> necesario tratamiento químico mediante inyección en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totalidad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las </a:t>
            </a:r>
            <a:r>
              <a:rPr dirty="0" sz="1200" spc="-10">
                <a:latin typeface="Arial MT"/>
                <a:cs typeface="Arial MT"/>
              </a:rPr>
              <a:t>vigas para </a:t>
            </a:r>
            <a:r>
              <a:rPr dirty="0" sz="1200" spc="-5">
                <a:latin typeface="Arial MT"/>
                <a:cs typeface="Arial MT"/>
              </a:rPr>
              <a:t> impedir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posteriores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daños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estructurales.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6350">
              <a:lnSpc>
                <a:spcPct val="95800"/>
              </a:lnSpc>
              <a:tabLst>
                <a:tab pos="3025775" algn="l"/>
              </a:tabLst>
            </a:pPr>
            <a:r>
              <a:rPr dirty="0" sz="1200" spc="-5">
                <a:latin typeface="Arial MT"/>
                <a:cs typeface="Arial MT"/>
              </a:rPr>
              <a:t>Ello no queda empañado por las alegaciones que </a:t>
            </a:r>
            <a:r>
              <a:rPr dirty="0" sz="1200">
                <a:latin typeface="Arial MT"/>
                <a:cs typeface="Arial MT"/>
              </a:rPr>
              <a:t>efectúa </a:t>
            </a:r>
            <a:r>
              <a:rPr dirty="0" sz="1200" spc="-5">
                <a:latin typeface="Arial MT"/>
                <a:cs typeface="Arial MT"/>
              </a:rPr>
              <a:t>la demandada en cuanto 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el informe </a:t>
            </a:r>
            <a:r>
              <a:rPr dirty="0" sz="1200" spc="-10">
                <a:latin typeface="Arial MT"/>
                <a:cs typeface="Arial MT"/>
              </a:rPr>
              <a:t>no </a:t>
            </a:r>
            <a:r>
              <a:rPr dirty="0" sz="1200" spc="-5">
                <a:latin typeface="Arial MT"/>
                <a:cs typeface="Arial MT"/>
              </a:rPr>
              <a:t>figura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dirección del inmueble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el que </a:t>
            </a:r>
            <a:r>
              <a:rPr dirty="0" sz="1200" spc="-10">
                <a:latin typeface="Arial MT"/>
                <a:cs typeface="Arial MT"/>
              </a:rPr>
              <a:t>se </a:t>
            </a:r>
            <a:r>
              <a:rPr dirty="0" sz="1200" spc="-5">
                <a:latin typeface="Arial MT"/>
                <a:cs typeface="Arial MT"/>
              </a:rPr>
              <a:t>llevó a cabo tal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detección pues si bien ello es cierto puede presumirse fácilmente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de un </a:t>
            </a:r>
            <a:r>
              <a:rPr dirty="0" sz="1200" spc="-10">
                <a:latin typeface="Arial MT"/>
                <a:cs typeface="Arial MT"/>
              </a:rPr>
              <a:t>modo </a:t>
            </a:r>
            <a:r>
              <a:rPr dirty="0" sz="1200" spc="-5">
                <a:latin typeface="Arial MT"/>
                <a:cs typeface="Arial MT"/>
              </a:rPr>
              <a:t> razonable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corresponde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vivienda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vendida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demandante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tenor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testifical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Sr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.</a:t>
            </a:r>
            <a:r>
              <a:rPr dirty="0" sz="120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Roman</a:t>
            </a:r>
            <a:r>
              <a:rPr dirty="0" sz="120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Jordi</a:t>
            </a:r>
            <a:r>
              <a:rPr dirty="0" sz="1200" spc="325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Ortega</a:t>
            </a:r>
            <a:r>
              <a:rPr dirty="0" sz="1200" spc="325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Arial MT"/>
                <a:cs typeface="Arial MT"/>
              </a:rPr>
              <a:t>Pascua</a:t>
            </a:r>
            <a:r>
              <a:rPr dirty="0" sz="1200" spc="-5">
                <a:latin typeface="Arial MT"/>
                <a:cs typeface="Arial MT"/>
              </a:rPr>
              <a:t>,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representante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empresa	encargada</a:t>
            </a:r>
            <a:r>
              <a:rPr dirty="0" sz="1200" spc="1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llevar</a:t>
            </a:r>
            <a:r>
              <a:rPr dirty="0" sz="1200" spc="1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cabo</a:t>
            </a:r>
            <a:r>
              <a:rPr dirty="0" sz="1200" spc="1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trabajos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desinfección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control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plaga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inmueble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cuestión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según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declarado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 citado representante quien además ha aseverado </a:t>
            </a:r>
            <a:r>
              <a:rPr dirty="0" sz="1200" spc="-10">
                <a:latin typeface="Arial MT"/>
                <a:cs typeface="Arial MT"/>
              </a:rPr>
              <a:t>de un </a:t>
            </a:r>
            <a:r>
              <a:rPr dirty="0" sz="1200" spc="-5">
                <a:latin typeface="Arial MT"/>
                <a:cs typeface="Arial MT"/>
              </a:rPr>
              <a:t>modo contundente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sin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género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dudas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realidad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la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existencia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termitas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 vigas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</a:t>
            </a:r>
            <a:r>
              <a:rPr dirty="0" sz="1200" spc="-5">
                <a:latin typeface="Arial MT"/>
                <a:cs typeface="Arial MT"/>
              </a:rPr>
              <a:t> madera.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Arial MT"/>
              <a:cs typeface="Arial MT"/>
            </a:endParaRPr>
          </a:p>
          <a:p>
            <a:pPr algn="just" marL="12700" marR="6350">
              <a:lnSpc>
                <a:spcPts val="1380"/>
              </a:lnSpc>
            </a:pPr>
            <a:r>
              <a:rPr dirty="0" sz="1200" spc="-5">
                <a:latin typeface="Arial MT"/>
                <a:cs typeface="Arial MT"/>
              </a:rPr>
              <a:t>Todo ello sin obviar que el proyecto técnico a que dio </a:t>
            </a:r>
            <a:r>
              <a:rPr dirty="0" sz="1200" spc="-10">
                <a:latin typeface="Arial MT"/>
                <a:cs typeface="Arial MT"/>
              </a:rPr>
              <a:t>lugar </a:t>
            </a:r>
            <a:r>
              <a:rPr dirty="0" sz="1200" spc="-5">
                <a:latin typeface="Arial MT"/>
                <a:cs typeface="Arial MT"/>
              </a:rPr>
              <a:t>la plaga de termitas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detectada tendente a reforzar la </a:t>
            </a:r>
            <a:r>
              <a:rPr dirty="0" sz="1200">
                <a:latin typeface="Arial MT"/>
                <a:cs typeface="Arial MT"/>
              </a:rPr>
              <a:t>estructura </a:t>
            </a:r>
            <a:r>
              <a:rPr dirty="0" sz="1200" spc="-5">
                <a:latin typeface="Arial MT"/>
                <a:cs typeface="Arial MT"/>
              </a:rPr>
              <a:t>del inmueble litigioso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que se aporta </a:t>
            </a:r>
            <a:r>
              <a:rPr dirty="0" sz="1200">
                <a:latin typeface="Arial MT"/>
                <a:cs typeface="Arial MT"/>
              </a:rPr>
              <a:t> como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documento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6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escrito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tiene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cuenta,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entre</a:t>
            </a:r>
            <a:r>
              <a:rPr dirty="0" sz="1200">
                <a:latin typeface="Arial MT"/>
                <a:cs typeface="Arial MT"/>
              </a:rPr>
              <a:t> otra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documentación, el mencionado documento 3 por </a:t>
            </a:r>
            <a:r>
              <a:rPr dirty="0" sz="1200" spc="-10">
                <a:latin typeface="Arial MT"/>
                <a:cs typeface="Arial MT"/>
              </a:rPr>
              <a:t>lo </a:t>
            </a:r>
            <a:r>
              <a:rPr dirty="0" sz="1200" spc="-5">
                <a:latin typeface="Arial MT"/>
                <a:cs typeface="Arial MT"/>
              </a:rPr>
              <a:t>que resulta irrefutable que el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diagnóstico que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mismo se contempla se corresponde </a:t>
            </a:r>
            <a:r>
              <a:rPr dirty="0" sz="1200" spc="-10">
                <a:latin typeface="Arial MT"/>
                <a:cs typeface="Arial MT"/>
              </a:rPr>
              <a:t>con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-5">
                <a:latin typeface="Arial MT"/>
                <a:cs typeface="Arial MT"/>
              </a:rPr>
              <a:t> vivienda que la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sociedad demandante adquirió de la demandada. De igual modo el informe pericial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aportado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actora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tiene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cuenta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dicho documento.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5080">
              <a:lnSpc>
                <a:spcPct val="95800"/>
              </a:lnSpc>
              <a:tabLst>
                <a:tab pos="2356485" algn="l"/>
              </a:tabLst>
            </a:pPr>
            <a:r>
              <a:rPr dirty="0" sz="1200" spc="-5">
                <a:latin typeface="Arial MT"/>
                <a:cs typeface="Arial MT"/>
              </a:rPr>
              <a:t>Sentado lo anterior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</a:t>
            </a:r>
            <a:r>
              <a:rPr dirty="0" sz="1200" spc="-5">
                <a:latin typeface="Arial MT"/>
                <a:cs typeface="Arial MT"/>
              </a:rPr>
              <a:t> trata de dirimir si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-5">
                <a:latin typeface="Arial MT"/>
                <a:cs typeface="Arial MT"/>
              </a:rPr>
              <a:t> sociedad demandante disponía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3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pericia a que </a:t>
            </a:r>
            <a:r>
              <a:rPr dirty="0" sz="1200" spc="-10">
                <a:latin typeface="Arial MT"/>
                <a:cs typeface="Arial MT"/>
              </a:rPr>
              <a:t>se refiere </a:t>
            </a:r>
            <a:r>
              <a:rPr dirty="0" sz="1200" spc="-5">
                <a:latin typeface="Arial MT"/>
                <a:cs typeface="Arial MT"/>
              </a:rPr>
              <a:t>el artículo 1484 del CC al tiempo de adquirir el inmueble con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 patologías anteriormente mencionadas. Si bien es cierto que la </a:t>
            </a:r>
            <a:r>
              <a:rPr dirty="0" sz="1200">
                <a:latin typeface="Arial MT"/>
                <a:cs typeface="Arial MT"/>
              </a:rPr>
              <a:t>misma </a:t>
            </a:r>
            <a:r>
              <a:rPr dirty="0" sz="1200" spc="5">
                <a:latin typeface="Arial MT"/>
                <a:cs typeface="Arial MT"/>
              </a:rPr>
              <a:t>tiene </a:t>
            </a:r>
            <a:r>
              <a:rPr dirty="0" sz="1200" spc="-5">
                <a:latin typeface="Arial MT"/>
                <a:cs typeface="Arial MT"/>
              </a:rPr>
              <a:t>por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objeto </a:t>
            </a:r>
            <a:r>
              <a:rPr dirty="0" sz="1200">
                <a:latin typeface="Arial MT"/>
                <a:cs typeface="Arial MT"/>
              </a:rPr>
              <a:t>social </a:t>
            </a:r>
            <a:r>
              <a:rPr dirty="0" sz="1200" spc="-5">
                <a:latin typeface="Arial MT"/>
                <a:cs typeface="Arial MT"/>
              </a:rPr>
              <a:t>la compraventa, gravamen, arrendamiento, administración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explotación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cualquier </a:t>
            </a:r>
            <a:r>
              <a:rPr dirty="0" sz="1200">
                <a:latin typeface="Arial MT"/>
                <a:cs typeface="Arial MT"/>
              </a:rPr>
              <a:t>forma </a:t>
            </a:r>
            <a:r>
              <a:rPr dirty="0" sz="1200" spc="-5">
                <a:latin typeface="Arial MT"/>
                <a:cs typeface="Arial MT"/>
              </a:rPr>
              <a:t>de </a:t>
            </a:r>
            <a:r>
              <a:rPr dirty="0" sz="1200">
                <a:latin typeface="Arial MT"/>
                <a:cs typeface="Arial MT"/>
              </a:rPr>
              <a:t>fincas </a:t>
            </a:r>
            <a:r>
              <a:rPr dirty="0" sz="1200" spc="-5">
                <a:latin typeface="Arial MT"/>
                <a:cs typeface="Arial MT"/>
              </a:rPr>
              <a:t>rústicas</a:t>
            </a:r>
            <a:r>
              <a:rPr dirty="0" sz="1200">
                <a:latin typeface="Arial MT"/>
                <a:cs typeface="Arial MT"/>
              </a:rPr>
              <a:t> y </a:t>
            </a:r>
            <a:r>
              <a:rPr dirty="0" sz="1200" spc="-5">
                <a:latin typeface="Arial MT"/>
                <a:cs typeface="Arial MT"/>
              </a:rPr>
              <a:t>urbanas</a:t>
            </a:r>
            <a:r>
              <a:rPr dirty="0" sz="1200">
                <a:latin typeface="Arial MT"/>
                <a:cs typeface="Arial MT"/>
              </a:rPr>
              <a:t> y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realización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toda clase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obras</a:t>
            </a:r>
            <a:r>
              <a:rPr dirty="0" sz="1200">
                <a:latin typeface="Arial MT"/>
                <a:cs typeface="Arial MT"/>
              </a:rPr>
              <a:t> y </a:t>
            </a:r>
            <a:r>
              <a:rPr dirty="0" sz="1200" spc="-5">
                <a:latin typeface="Arial MT"/>
                <a:cs typeface="Arial MT"/>
              </a:rPr>
              <a:t>construcciones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(documento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contestación)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ello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presupone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forma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automática que debiera fácilmente </a:t>
            </a:r>
            <a:r>
              <a:rPr dirty="0" sz="1200" spc="-10">
                <a:latin typeface="Arial MT"/>
                <a:cs typeface="Arial MT"/>
              </a:rPr>
              <a:t>conocerlos </a:t>
            </a:r>
            <a:r>
              <a:rPr dirty="0" sz="1200" spc="-5">
                <a:latin typeface="Arial MT"/>
                <a:cs typeface="Arial MT"/>
              </a:rPr>
              <a:t>pues la </a:t>
            </a:r>
            <a:r>
              <a:rPr dirty="0" sz="1200">
                <a:latin typeface="Arial MT"/>
                <a:cs typeface="Arial MT"/>
              </a:rPr>
              <a:t>mera </a:t>
            </a:r>
            <a:r>
              <a:rPr dirty="0" sz="1200" spc="-5">
                <a:latin typeface="Arial MT"/>
                <a:cs typeface="Arial MT"/>
              </a:rPr>
              <a:t>circunstancia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que se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dedique al ejercicio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actividades inmobiliarias no supone per se conocimientos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tipo técnico. </a:t>
            </a:r>
            <a:r>
              <a:rPr dirty="0" sz="1200">
                <a:latin typeface="Arial MT"/>
                <a:cs typeface="Arial MT"/>
              </a:rPr>
              <a:t>Es </a:t>
            </a:r>
            <a:r>
              <a:rPr dirty="0" sz="1200" spc="-5">
                <a:latin typeface="Arial MT"/>
                <a:cs typeface="Arial MT"/>
              </a:rPr>
              <a:t>de señalar que en el caso que nos ocupa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según ha declarado el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representante legal de la sociedad demandante, </a:t>
            </a:r>
            <a:r>
              <a:rPr dirty="0" sz="1200">
                <a:latin typeface="Arial MT"/>
                <a:cs typeface="Arial MT"/>
              </a:rPr>
              <a:t>Sr.          , y </a:t>
            </a:r>
            <a:r>
              <a:rPr dirty="0" sz="1200" spc="-5">
                <a:latin typeface="Arial MT"/>
                <a:cs typeface="Arial MT"/>
              </a:rPr>
              <a:t>no ha sido contradicho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contrario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el momento de la venta intervinieron </a:t>
            </a:r>
            <a:r>
              <a:rPr dirty="0" sz="1200">
                <a:latin typeface="Arial MT"/>
                <a:cs typeface="Arial MT"/>
              </a:rPr>
              <a:t>tres </a:t>
            </a:r>
            <a:r>
              <a:rPr dirty="0" sz="1200" spc="-5">
                <a:latin typeface="Arial MT"/>
                <a:cs typeface="Arial MT"/>
              </a:rPr>
              <a:t>personas encargadas de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administración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gestión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inmuebles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conocimientos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arquitectura;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fue</a:t>
            </a:r>
            <a:r>
              <a:rPr dirty="0" sz="1200" spc="335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él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quien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visitó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inmueble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antes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comprarlo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constando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tenga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conocimientos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tipo técnico </a:t>
            </a:r>
            <a:r>
              <a:rPr dirty="0" sz="1200">
                <a:latin typeface="Arial MT"/>
                <a:cs typeface="Arial MT"/>
              </a:rPr>
              <a:t>más </a:t>
            </a:r>
            <a:r>
              <a:rPr dirty="0" sz="1200" spc="-10">
                <a:latin typeface="Arial MT"/>
                <a:cs typeface="Arial MT"/>
              </a:rPr>
              <a:t>allá </a:t>
            </a:r>
            <a:r>
              <a:rPr dirty="0" sz="1200" spc="-5">
                <a:latin typeface="Arial MT"/>
                <a:cs typeface="Arial MT"/>
              </a:rPr>
              <a:t>de los de carácter económico/inmobiliario. Por lo demás las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patologías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cuestión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resultaban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-5">
                <a:latin typeface="Arial MT"/>
                <a:cs typeface="Arial MT"/>
              </a:rPr>
              <a:t> modo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alguno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perceptibles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pues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la 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testifical</a:t>
            </a:r>
            <a:r>
              <a:rPr dirty="0" sz="1200" spc="4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4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Sr.	,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anteriormente</a:t>
            </a:r>
            <a:r>
              <a:rPr dirty="0" sz="1200" spc="114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he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hecho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referencia, </a:t>
            </a:r>
            <a:r>
              <a:rPr dirty="0" sz="1200" spc="-3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arquitecto de profesión, se desprende </a:t>
            </a:r>
            <a:r>
              <a:rPr dirty="0" sz="1200" spc="-10">
                <a:latin typeface="Arial MT"/>
                <a:cs typeface="Arial MT"/>
              </a:rPr>
              <a:t>que </a:t>
            </a:r>
            <a:r>
              <a:rPr dirty="0" sz="1200" spc="-5">
                <a:latin typeface="Arial MT"/>
                <a:cs typeface="Arial MT"/>
              </a:rPr>
              <a:t>incluso siendo </a:t>
            </a:r>
            <a:r>
              <a:rPr dirty="0" sz="1200" spc="-10">
                <a:latin typeface="Arial MT"/>
                <a:cs typeface="Arial MT"/>
              </a:rPr>
              <a:t>un </a:t>
            </a:r>
            <a:r>
              <a:rPr dirty="0" sz="1200" spc="-5">
                <a:latin typeface="Arial MT"/>
                <a:cs typeface="Arial MT"/>
              </a:rPr>
              <a:t>experto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la materia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(que no es el caso) no sería posible apreciar que el inmueble estuviera afecto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termitas </a:t>
            </a:r>
            <a:r>
              <a:rPr dirty="0" sz="1200" spc="-5">
                <a:latin typeface="Arial MT"/>
                <a:cs typeface="Arial MT"/>
              </a:rPr>
              <a:t>al ser indispensable retirar el falso </a:t>
            </a:r>
            <a:r>
              <a:rPr dirty="0" sz="1200">
                <a:latin typeface="Arial MT"/>
                <a:cs typeface="Arial MT"/>
              </a:rPr>
              <a:t>techo </a:t>
            </a:r>
            <a:r>
              <a:rPr dirty="0" sz="1200" spc="-5">
                <a:latin typeface="Arial MT"/>
                <a:cs typeface="Arial MT"/>
              </a:rPr>
              <a:t>cuya existencia </a:t>
            </a:r>
            <a:r>
              <a:rPr dirty="0" sz="1200" spc="-10">
                <a:latin typeface="Arial MT"/>
                <a:cs typeface="Arial MT"/>
              </a:rPr>
              <a:t>se </a:t>
            </a:r>
            <a:r>
              <a:rPr dirty="0" sz="1200" spc="-5">
                <a:latin typeface="Arial MT"/>
                <a:cs typeface="Arial MT"/>
              </a:rPr>
              <a:t>reconoce por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propia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demandada-vendedora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interrogatorio.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16510">
              <a:lnSpc>
                <a:spcPct val="95900"/>
              </a:lnSpc>
            </a:pPr>
            <a:r>
              <a:rPr dirty="0" sz="1200" spc="-5">
                <a:latin typeface="Arial MT"/>
                <a:cs typeface="Arial MT"/>
              </a:rPr>
              <a:t>En definitiva la parte compradora adquirió el inmueble en cuestión </a:t>
            </a:r>
            <a:r>
              <a:rPr dirty="0" sz="1200">
                <a:latin typeface="Arial MT"/>
                <a:cs typeface="Arial MT"/>
              </a:rPr>
              <a:t>con </a:t>
            </a:r>
            <a:r>
              <a:rPr dirty="0" sz="1200" spc="-10">
                <a:latin typeface="Arial MT"/>
                <a:cs typeface="Arial MT"/>
              </a:rPr>
              <a:t>un </a:t>
            </a:r>
            <a:r>
              <a:rPr dirty="0" sz="1200" spc="-5">
                <a:latin typeface="Arial MT"/>
                <a:cs typeface="Arial MT"/>
              </a:rPr>
              <a:t>falso techo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 escondía la estructura formada por las vigas de madera afectadas por termitas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 lo que difícilmente pudo </a:t>
            </a:r>
            <a:r>
              <a:rPr dirty="0" sz="1200">
                <a:latin typeface="Arial MT"/>
                <a:cs typeface="Arial MT"/>
              </a:rPr>
              <a:t>detectar </a:t>
            </a:r>
            <a:r>
              <a:rPr dirty="0" sz="1200" spc="-10">
                <a:latin typeface="Arial MT"/>
                <a:cs typeface="Arial MT"/>
              </a:rPr>
              <a:t>su </a:t>
            </a:r>
            <a:r>
              <a:rPr dirty="0" sz="1200" spc="-5">
                <a:latin typeface="Arial MT"/>
                <a:cs typeface="Arial MT"/>
              </a:rPr>
              <a:t>presencia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el </a:t>
            </a:r>
            <a:r>
              <a:rPr dirty="0" sz="1200">
                <a:latin typeface="Arial MT"/>
                <a:cs typeface="Arial MT"/>
              </a:rPr>
              <a:t>alcance </a:t>
            </a:r>
            <a:r>
              <a:rPr dirty="0" sz="1200" spc="-5">
                <a:latin typeface="Arial MT"/>
                <a:cs typeface="Arial MT"/>
              </a:rPr>
              <a:t>de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invasión sufrida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hasta </a:t>
            </a:r>
            <a:r>
              <a:rPr dirty="0" sz="1200" spc="-10">
                <a:latin typeface="Arial MT"/>
                <a:cs typeface="Arial MT"/>
              </a:rPr>
              <a:t>que,</a:t>
            </a:r>
            <a:r>
              <a:rPr dirty="0" sz="1200">
                <a:latin typeface="Arial MT"/>
                <a:cs typeface="Arial MT"/>
              </a:rPr>
              <a:t> tras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adquisición,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inició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proceso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rehabilitación.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97526" y="2642869"/>
            <a:ext cx="1471295" cy="175260"/>
          </a:xfrm>
          <a:custGeom>
            <a:avLst/>
            <a:gdLst/>
            <a:ahLst/>
            <a:cxnLst/>
            <a:rect l="l" t="t" r="r" b="b"/>
            <a:pathLst>
              <a:path w="1471295" h="175260">
                <a:moveTo>
                  <a:pt x="1470914" y="0"/>
                </a:moveTo>
                <a:lnTo>
                  <a:pt x="0" y="0"/>
                </a:lnTo>
                <a:lnTo>
                  <a:pt x="0" y="175259"/>
                </a:lnTo>
                <a:lnTo>
                  <a:pt x="1470914" y="175259"/>
                </a:lnTo>
                <a:lnTo>
                  <a:pt x="14709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69644" y="1042161"/>
            <a:ext cx="5794375" cy="842518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7620">
              <a:lnSpc>
                <a:spcPct val="95800"/>
              </a:lnSpc>
              <a:spcBef>
                <a:spcPts val="160"/>
              </a:spcBef>
              <a:tabLst>
                <a:tab pos="5498465" algn="l"/>
              </a:tabLst>
            </a:pPr>
            <a:r>
              <a:rPr dirty="0" sz="1200" spc="-5">
                <a:latin typeface="Arial MT"/>
                <a:cs typeface="Arial MT"/>
              </a:rPr>
              <a:t>2º.-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vicio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sea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preexistente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fecha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celebración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compraventa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el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día 23 de julio de 2015. Estamos ante un supuesto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asunción </a:t>
            </a:r>
            <a:r>
              <a:rPr dirty="0" sz="1200" spc="-10">
                <a:latin typeface="Arial MT"/>
                <a:cs typeface="Arial MT"/>
              </a:rPr>
              <a:t>del </a:t>
            </a:r>
            <a:r>
              <a:rPr dirty="0" sz="1200" spc="-5">
                <a:latin typeface="Arial MT"/>
                <a:cs typeface="Arial MT"/>
              </a:rPr>
              <a:t>riesgo por parte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 vendedor, que </a:t>
            </a:r>
            <a:r>
              <a:rPr dirty="0" sz="1200" spc="-10">
                <a:latin typeface="Arial MT"/>
                <a:cs typeface="Arial MT"/>
              </a:rPr>
              <a:t>debe </a:t>
            </a:r>
            <a:r>
              <a:rPr dirty="0" sz="1200" spc="-5">
                <a:latin typeface="Arial MT"/>
                <a:cs typeface="Arial MT"/>
              </a:rPr>
              <a:t>entregar la cosa en el estado en que se hallaba al tiempo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perfección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responde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defectos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pudieran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sobrevenir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con </a:t>
            </a:r>
            <a:r>
              <a:rPr dirty="0" sz="1200" spc="-5">
                <a:latin typeface="Arial MT"/>
                <a:cs typeface="Arial MT"/>
              </a:rPr>
              <a:t> posterioridad. Tampoco la concurrencia de </a:t>
            </a:r>
            <a:r>
              <a:rPr dirty="0" sz="1200">
                <a:latin typeface="Arial MT"/>
                <a:cs typeface="Arial MT"/>
              </a:rPr>
              <a:t>este </a:t>
            </a:r>
            <a:r>
              <a:rPr dirty="0" sz="1200" spc="-5">
                <a:latin typeface="Arial MT"/>
                <a:cs typeface="Arial MT"/>
              </a:rPr>
              <a:t>segundo requisito plantea especial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problema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-5">
                <a:latin typeface="Arial MT"/>
                <a:cs typeface="Arial MT"/>
              </a:rPr>
              <a:t> 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supuesto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enjuiciado.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cuestiona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requisito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limitándose simplemente a negar la existencia </a:t>
            </a:r>
            <a:r>
              <a:rPr dirty="0" sz="1200" spc="-10">
                <a:latin typeface="Arial MT"/>
                <a:cs typeface="Arial MT"/>
              </a:rPr>
              <a:t>de las </a:t>
            </a:r>
            <a:r>
              <a:rPr dirty="0" sz="1200" spc="-5">
                <a:latin typeface="Arial MT"/>
                <a:cs typeface="Arial MT"/>
              </a:rPr>
              <a:t>patologías que se sostienen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contrario</a:t>
            </a:r>
            <a:r>
              <a:rPr dirty="0" sz="1200" spc="16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1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han</a:t>
            </a:r>
            <a:r>
              <a:rPr dirty="0" sz="1200" spc="1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quedado</a:t>
            </a:r>
            <a:r>
              <a:rPr dirty="0" sz="1200" spc="1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sobradamente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acreditadas.</a:t>
            </a:r>
            <a:r>
              <a:rPr dirty="0" sz="1200" spc="1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Hay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17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tener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7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cuenta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 el vicio </a:t>
            </a:r>
            <a:r>
              <a:rPr dirty="0" sz="1200">
                <a:latin typeface="Arial MT"/>
                <a:cs typeface="Arial MT"/>
              </a:rPr>
              <a:t>fue </a:t>
            </a:r>
            <a:r>
              <a:rPr dirty="0" sz="1200" spc="-5">
                <a:latin typeface="Arial MT"/>
                <a:cs typeface="Arial MT"/>
              </a:rPr>
              <a:t>detectado </a:t>
            </a:r>
            <a:r>
              <a:rPr dirty="0" sz="1200">
                <a:latin typeface="Arial MT"/>
                <a:cs typeface="Arial MT"/>
              </a:rPr>
              <a:t>tras </a:t>
            </a:r>
            <a:r>
              <a:rPr dirty="0" sz="1200" spc="-5">
                <a:latin typeface="Arial MT"/>
                <a:cs typeface="Arial MT"/>
              </a:rPr>
              <a:t>la adquisición del inmueble litigioso -en el </a:t>
            </a:r>
            <a:r>
              <a:rPr dirty="0" sz="1200">
                <a:latin typeface="Arial MT"/>
                <a:cs typeface="Arial MT"/>
              </a:rPr>
              <a:t>mes </a:t>
            </a:r>
            <a:r>
              <a:rPr dirty="0" sz="1200" spc="-15">
                <a:latin typeface="Arial MT"/>
                <a:cs typeface="Arial MT"/>
              </a:rPr>
              <a:t>de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septiembre</a:t>
            </a:r>
            <a:r>
              <a:rPr dirty="0" sz="1200" spc="2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29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2.015-</a:t>
            </a:r>
            <a:r>
              <a:rPr dirty="0" sz="1200" spc="2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cuando</a:t>
            </a:r>
            <a:r>
              <a:rPr dirty="0" sz="1200" spc="2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2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</a:t>
            </a:r>
            <a:r>
              <a:rPr dirty="0" sz="1200" spc="29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2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3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empresa	</a:t>
            </a:r>
            <a:r>
              <a:rPr dirty="0" sz="1200">
                <a:latin typeface="Arial MT"/>
                <a:cs typeface="Arial MT"/>
              </a:rPr>
              <a:t>.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 </a:t>
            </a:r>
            <a:r>
              <a:rPr dirty="0" sz="1200" spc="-3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diagnostica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plaga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termitas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notorio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ese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efecto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produce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manera súbita sino que es fruto de </a:t>
            </a:r>
            <a:r>
              <a:rPr dirty="0" sz="1200" spc="-10">
                <a:latin typeface="Arial MT"/>
                <a:cs typeface="Arial MT"/>
              </a:rPr>
              <a:t>un </a:t>
            </a:r>
            <a:r>
              <a:rPr dirty="0" sz="1200" spc="-5">
                <a:latin typeface="Arial MT"/>
                <a:cs typeface="Arial MT"/>
              </a:rPr>
              <a:t>proceso evolutivo que </a:t>
            </a:r>
            <a:r>
              <a:rPr dirty="0" sz="1200" spc="-10">
                <a:latin typeface="Arial MT"/>
                <a:cs typeface="Arial MT"/>
              </a:rPr>
              <a:t>sin </a:t>
            </a:r>
            <a:r>
              <a:rPr dirty="0" sz="1200" spc="-5">
                <a:latin typeface="Arial MT"/>
                <a:cs typeface="Arial MT"/>
              </a:rPr>
              <a:t>lugar a </a:t>
            </a:r>
            <a:r>
              <a:rPr dirty="0" sz="1200" spc="-10">
                <a:latin typeface="Arial MT"/>
                <a:cs typeface="Arial MT"/>
              </a:rPr>
              <a:t>dudas </a:t>
            </a:r>
            <a:r>
              <a:rPr dirty="0" sz="1200" spc="-5">
                <a:latin typeface="Arial MT"/>
                <a:cs typeface="Arial MT"/>
              </a:rPr>
              <a:t> debió iniciarse mucho </a:t>
            </a:r>
            <a:r>
              <a:rPr dirty="0" sz="1200">
                <a:latin typeface="Arial MT"/>
                <a:cs typeface="Arial MT"/>
              </a:rPr>
              <a:t>antes </a:t>
            </a:r>
            <a:r>
              <a:rPr dirty="0" sz="1200" spc="-5">
                <a:latin typeface="Arial MT"/>
                <a:cs typeface="Arial MT"/>
              </a:rPr>
              <a:t>del </a:t>
            </a:r>
            <a:r>
              <a:rPr dirty="0" sz="1200">
                <a:latin typeface="Arial MT"/>
                <a:cs typeface="Arial MT"/>
              </a:rPr>
              <a:t>mes </a:t>
            </a:r>
            <a:r>
              <a:rPr dirty="0" sz="1200" spc="-5">
                <a:latin typeface="Arial MT"/>
                <a:cs typeface="Arial MT"/>
              </a:rPr>
              <a:t>de julio de ese mismo año cuando se celebra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compraventa.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5715">
              <a:lnSpc>
                <a:spcPct val="95800"/>
              </a:lnSpc>
            </a:pPr>
            <a:r>
              <a:rPr dirty="0" sz="1200" spc="-5">
                <a:latin typeface="Arial MT"/>
                <a:cs typeface="Arial MT"/>
              </a:rPr>
              <a:t>3º.- Que el vicio sea grave, aunque sin llegar a la inhabilidad absoluta del objeto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vendido lo que tiene lugar cuando a la cosa vendida </a:t>
            </a:r>
            <a:r>
              <a:rPr dirty="0" sz="1200" spc="-5" i="1">
                <a:latin typeface="Arial"/>
                <a:cs typeface="Arial"/>
              </a:rPr>
              <a:t>"la hace impropia para el uso a 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que </a:t>
            </a:r>
            <a:r>
              <a:rPr dirty="0" sz="1200" spc="-10" i="1">
                <a:latin typeface="Arial"/>
                <a:cs typeface="Arial"/>
              </a:rPr>
              <a:t>se </a:t>
            </a:r>
            <a:r>
              <a:rPr dirty="0" sz="1200" spc="-5" i="1">
                <a:latin typeface="Arial"/>
                <a:cs typeface="Arial"/>
              </a:rPr>
              <a:t>la destina, o si disminuye de </a:t>
            </a:r>
            <a:r>
              <a:rPr dirty="0" sz="1200" i="1">
                <a:latin typeface="Arial"/>
                <a:cs typeface="Arial"/>
              </a:rPr>
              <a:t>tal </a:t>
            </a:r>
            <a:r>
              <a:rPr dirty="0" sz="1200" spc="-10" i="1">
                <a:latin typeface="Arial"/>
                <a:cs typeface="Arial"/>
              </a:rPr>
              <a:t>modo </a:t>
            </a:r>
            <a:r>
              <a:rPr dirty="0" sz="1200" spc="-5" i="1">
                <a:latin typeface="Arial"/>
                <a:cs typeface="Arial"/>
              </a:rPr>
              <a:t>este </a:t>
            </a:r>
            <a:r>
              <a:rPr dirty="0" sz="1200" spc="-10" i="1">
                <a:latin typeface="Arial"/>
                <a:cs typeface="Arial"/>
              </a:rPr>
              <a:t>uso </a:t>
            </a:r>
            <a:r>
              <a:rPr dirty="0" sz="1200" spc="-5" i="1">
                <a:latin typeface="Arial"/>
                <a:cs typeface="Arial"/>
              </a:rPr>
              <a:t>que, </a:t>
            </a:r>
            <a:r>
              <a:rPr dirty="0" sz="1200" spc="-10" i="1">
                <a:latin typeface="Arial"/>
                <a:cs typeface="Arial"/>
              </a:rPr>
              <a:t>de </a:t>
            </a:r>
            <a:r>
              <a:rPr dirty="0" sz="1200" spc="-5" i="1">
                <a:latin typeface="Arial"/>
                <a:cs typeface="Arial"/>
              </a:rPr>
              <a:t>haberlo conocido el 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comprador, no la habría </a:t>
            </a:r>
            <a:r>
              <a:rPr dirty="0" sz="1200" i="1">
                <a:latin typeface="Arial"/>
                <a:cs typeface="Arial"/>
              </a:rPr>
              <a:t>adquirido </a:t>
            </a:r>
            <a:r>
              <a:rPr dirty="0" sz="1200" spc="-5" i="1">
                <a:latin typeface="Arial"/>
                <a:cs typeface="Arial"/>
              </a:rPr>
              <a:t>o habría dado menos precio por ella" </a:t>
            </a:r>
            <a:r>
              <a:rPr dirty="0" sz="1200">
                <a:latin typeface="Arial MT"/>
                <a:cs typeface="Arial MT"/>
              </a:rPr>
              <a:t>(art. </a:t>
            </a:r>
            <a:r>
              <a:rPr dirty="0" sz="1200" spc="-5">
                <a:latin typeface="Arial MT"/>
                <a:cs typeface="Arial MT"/>
              </a:rPr>
              <a:t>1.484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CCivil). Requisito que también </a:t>
            </a:r>
            <a:r>
              <a:rPr dirty="0" sz="1200" spc="-10">
                <a:latin typeface="Arial MT"/>
                <a:cs typeface="Arial MT"/>
              </a:rPr>
              <a:t>concurre </a:t>
            </a:r>
            <a:r>
              <a:rPr dirty="0" sz="1200" spc="-5">
                <a:latin typeface="Arial MT"/>
                <a:cs typeface="Arial MT"/>
              </a:rPr>
              <a:t>en las presentes actuaciones a tenor </a:t>
            </a:r>
            <a:r>
              <a:rPr dirty="0" sz="1200" spc="-10">
                <a:latin typeface="Arial MT"/>
                <a:cs typeface="Arial MT"/>
              </a:rPr>
              <a:t>del </a:t>
            </a:r>
            <a:r>
              <a:rPr dirty="0" sz="1200" spc="-5">
                <a:latin typeface="Arial MT"/>
                <a:cs typeface="Arial MT"/>
              </a:rPr>
              <a:t> informe pericial aportado por la </a:t>
            </a:r>
            <a:r>
              <a:rPr dirty="0" sz="1200">
                <a:latin typeface="Arial MT"/>
                <a:cs typeface="Arial MT"/>
              </a:rPr>
              <a:t>actora y </a:t>
            </a:r>
            <a:r>
              <a:rPr dirty="0" sz="1200" spc="-5">
                <a:latin typeface="Arial MT"/>
                <a:cs typeface="Arial MT"/>
              </a:rPr>
              <a:t>que se analizará de forma pormenorizada </a:t>
            </a:r>
            <a:r>
              <a:rPr dirty="0" sz="1200">
                <a:latin typeface="Arial MT"/>
                <a:cs typeface="Arial MT"/>
              </a:rPr>
              <a:t> más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adelante.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200">
              <a:latin typeface="Arial MT"/>
              <a:cs typeface="Arial MT"/>
            </a:endParaRPr>
          </a:p>
          <a:p>
            <a:pPr algn="just" marL="12700" marR="5080">
              <a:lnSpc>
                <a:spcPct val="95900"/>
              </a:lnSpc>
            </a:pPr>
            <a:r>
              <a:rPr dirty="0" sz="1200" spc="-5">
                <a:latin typeface="Arial MT"/>
                <a:cs typeface="Arial MT"/>
              </a:rPr>
              <a:t>En síntesis concurren todos </a:t>
            </a:r>
            <a:r>
              <a:rPr dirty="0" sz="1200" spc="-10">
                <a:latin typeface="Arial MT"/>
                <a:cs typeface="Arial MT"/>
              </a:rPr>
              <a:t>los </a:t>
            </a:r>
            <a:r>
              <a:rPr dirty="0" sz="1200" spc="-5">
                <a:latin typeface="Arial MT"/>
                <a:cs typeface="Arial MT"/>
              </a:rPr>
              <a:t>requisitos para la prosperabilidad de la acción. </a:t>
            </a:r>
            <a:r>
              <a:rPr dirty="0" sz="1200">
                <a:latin typeface="Arial MT"/>
                <a:cs typeface="Arial MT"/>
              </a:rPr>
              <a:t>Así </a:t>
            </a:r>
            <a:r>
              <a:rPr dirty="0" sz="1200" spc="-10">
                <a:latin typeface="Arial MT"/>
                <a:cs typeface="Arial MT"/>
              </a:rPr>
              <a:t>el </a:t>
            </a:r>
            <a:r>
              <a:rPr dirty="0" sz="1200" spc="-5">
                <a:latin typeface="Arial MT"/>
                <a:cs typeface="Arial MT"/>
              </a:rPr>
              <a:t> vicio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reclama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no</a:t>
            </a:r>
            <a:r>
              <a:rPr dirty="0" sz="1200" spc="-5">
                <a:latin typeface="Arial MT"/>
                <a:cs typeface="Arial MT"/>
              </a:rPr>
              <a:t> era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conocido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ni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fácilmente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cognoscible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comprador al visitar la </a:t>
            </a:r>
            <a:r>
              <a:rPr dirty="0" sz="1200">
                <a:latin typeface="Arial MT"/>
                <a:cs typeface="Arial MT"/>
              </a:rPr>
              <a:t>finca </a:t>
            </a:r>
            <a:r>
              <a:rPr dirty="0" sz="1200" spc="-5">
                <a:latin typeface="Arial MT"/>
                <a:cs typeface="Arial MT"/>
              </a:rPr>
              <a:t>según los usos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conocimientos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los que disponía </a:t>
            </a:r>
            <a:r>
              <a:rPr dirty="0" sz="1200" spc="-15">
                <a:latin typeface="Arial MT"/>
                <a:cs typeface="Arial MT"/>
              </a:rPr>
              <a:t>no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habiéndose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probado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incumbiéndole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carga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hacerlo,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la 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existencia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algún</a:t>
            </a:r>
            <a:r>
              <a:rPr dirty="0" sz="1200">
                <a:latin typeface="Arial MT"/>
                <a:cs typeface="Arial MT"/>
              </a:rPr>
              <a:t> síntoma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externo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revelar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directamente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plaga</a:t>
            </a:r>
            <a:r>
              <a:rPr dirty="0" sz="1200" spc="315">
                <a:latin typeface="Arial MT"/>
                <a:cs typeface="Arial MT"/>
              </a:rPr>
              <a:t> </a:t>
            </a:r>
            <a:r>
              <a:rPr dirty="0" sz="1200" spc="-25">
                <a:latin typeface="Arial MT"/>
                <a:cs typeface="Arial MT"/>
              </a:rPr>
              <a:t>de 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termitas </a:t>
            </a:r>
            <a:r>
              <a:rPr dirty="0" sz="1200" spc="-5">
                <a:latin typeface="Arial MT"/>
                <a:cs typeface="Arial MT"/>
              </a:rPr>
              <a:t>permitiera hacer presuponer al comprador su posible existencia; el vicio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resulta preexistente </a:t>
            </a:r>
            <a:r>
              <a:rPr dirty="0" sz="1200">
                <a:latin typeface="Arial MT"/>
                <a:cs typeface="Arial MT"/>
              </a:rPr>
              <a:t>y además </a:t>
            </a:r>
            <a:r>
              <a:rPr dirty="0" sz="1200" spc="-5">
                <a:latin typeface="Arial MT"/>
                <a:cs typeface="Arial MT"/>
              </a:rPr>
              <a:t>es de cierta importancia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relación al conjunto </a:t>
            </a:r>
            <a:r>
              <a:rPr dirty="0" sz="1200" spc="-10">
                <a:latin typeface="Arial MT"/>
                <a:cs typeface="Arial MT"/>
              </a:rPr>
              <a:t>de lo </a:t>
            </a:r>
            <a:r>
              <a:rPr dirty="0" sz="1200" spc="-5">
                <a:latin typeface="Arial MT"/>
                <a:cs typeface="Arial MT"/>
              </a:rPr>
              <a:t> adquirido a tenor del informe pericial que aporta la demandante pues </a:t>
            </a:r>
            <a:r>
              <a:rPr dirty="0" sz="1200">
                <a:latin typeface="Arial MT"/>
                <a:cs typeface="Arial MT"/>
              </a:rPr>
              <a:t>tal </a:t>
            </a:r>
            <a:r>
              <a:rPr dirty="0" sz="1200" spc="-5">
                <a:latin typeface="Arial MT"/>
                <a:cs typeface="Arial MT"/>
              </a:rPr>
              <a:t>defecto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disminuye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valor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adquirido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términos que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 </a:t>
            </a:r>
            <a:r>
              <a:rPr dirty="0" sz="1200" spc="-5">
                <a:latin typeface="Arial MT"/>
                <a:cs typeface="Arial MT"/>
              </a:rPr>
              <a:t>analizarán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continuación.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Arial MT"/>
              <a:cs typeface="Arial MT"/>
            </a:endParaRPr>
          </a:p>
          <a:p>
            <a:pPr algn="just" marL="12700" marR="18415">
              <a:lnSpc>
                <a:spcPct val="95700"/>
              </a:lnSpc>
            </a:pPr>
            <a:r>
              <a:rPr dirty="0" sz="1200" spc="-5">
                <a:latin typeface="Arial MT"/>
                <a:cs typeface="Arial MT"/>
              </a:rPr>
              <a:t>Dicho lo cual se </a:t>
            </a:r>
            <a:r>
              <a:rPr dirty="0" sz="1200">
                <a:latin typeface="Arial MT"/>
                <a:cs typeface="Arial MT"/>
              </a:rPr>
              <a:t>trata </a:t>
            </a:r>
            <a:r>
              <a:rPr dirty="0" sz="1200" spc="-5">
                <a:latin typeface="Arial MT"/>
                <a:cs typeface="Arial MT"/>
              </a:rPr>
              <a:t>de determinar la consecuencia jurídica </a:t>
            </a:r>
            <a:r>
              <a:rPr dirty="0" sz="1200" spc="-10">
                <a:latin typeface="Arial MT"/>
                <a:cs typeface="Arial MT"/>
              </a:rPr>
              <a:t>que </a:t>
            </a:r>
            <a:r>
              <a:rPr dirty="0" sz="1200" spc="-5">
                <a:latin typeface="Arial MT"/>
                <a:cs typeface="Arial MT"/>
              </a:rPr>
              <a:t>se </a:t>
            </a:r>
            <a:r>
              <a:rPr dirty="0" sz="1200" spc="-10">
                <a:latin typeface="Arial MT"/>
                <a:cs typeface="Arial MT"/>
              </a:rPr>
              <a:t>deriva </a:t>
            </a:r>
            <a:r>
              <a:rPr dirty="0" sz="1200" spc="-5">
                <a:latin typeface="Arial MT"/>
                <a:cs typeface="Arial MT"/>
              </a:rPr>
              <a:t>de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preexistencia de </a:t>
            </a:r>
            <a:r>
              <a:rPr dirty="0" sz="1200">
                <a:latin typeface="Arial MT"/>
                <a:cs typeface="Arial MT"/>
              </a:rPr>
              <a:t>tales </a:t>
            </a:r>
            <a:r>
              <a:rPr dirty="0" sz="1200" spc="-5">
                <a:latin typeface="Arial MT"/>
                <a:cs typeface="Arial MT"/>
              </a:rPr>
              <a:t>defectos ocultos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el inmueble adquirido. Para ello hay </a:t>
            </a:r>
            <a:r>
              <a:rPr dirty="0" sz="1200" spc="-10">
                <a:latin typeface="Arial MT"/>
                <a:cs typeface="Arial MT"/>
              </a:rPr>
              <a:t>que 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tener </a:t>
            </a:r>
            <a:r>
              <a:rPr dirty="0" sz="1200" spc="-5">
                <a:latin typeface="Arial MT"/>
                <a:cs typeface="Arial MT"/>
              </a:rPr>
              <a:t>en cuenta la acción quanti minoris ejercitada por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actora ex artículo 1486 </a:t>
            </a:r>
            <a:r>
              <a:rPr dirty="0" sz="1200" spc="-10">
                <a:latin typeface="Arial MT"/>
                <a:cs typeface="Arial MT"/>
              </a:rPr>
              <a:t>del </a:t>
            </a:r>
            <a:r>
              <a:rPr dirty="0" sz="1200" spc="-5">
                <a:latin typeface="Arial MT"/>
                <a:cs typeface="Arial MT"/>
              </a:rPr>
              <a:t> CC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mediante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cual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el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comprador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pretende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una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rebaja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precio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satisfizo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compraventa.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 MT"/>
              <a:cs typeface="Arial MT"/>
            </a:endParaRPr>
          </a:p>
          <a:p>
            <a:pPr algn="just" marL="12700" marR="10795">
              <a:lnSpc>
                <a:spcPts val="1380"/>
              </a:lnSpc>
            </a:pPr>
            <a:r>
              <a:rPr dirty="0" sz="1200" spc="-5">
                <a:latin typeface="Arial MT"/>
                <a:cs typeface="Arial MT"/>
              </a:rPr>
              <a:t>Para </a:t>
            </a:r>
            <a:r>
              <a:rPr dirty="0" sz="1200">
                <a:latin typeface="Arial MT"/>
                <a:cs typeface="Arial MT"/>
              </a:rPr>
              <a:t>fijar </a:t>
            </a:r>
            <a:r>
              <a:rPr dirty="0" sz="1200" spc="-5">
                <a:latin typeface="Arial MT"/>
                <a:cs typeface="Arial MT"/>
              </a:rPr>
              <a:t>la cantidad en que </a:t>
            </a:r>
            <a:r>
              <a:rPr dirty="0" sz="1200" spc="-10">
                <a:latin typeface="Arial MT"/>
                <a:cs typeface="Arial MT"/>
              </a:rPr>
              <a:t>debe </a:t>
            </a:r>
            <a:r>
              <a:rPr dirty="0" sz="1200" spc="-5">
                <a:latin typeface="Arial MT"/>
                <a:cs typeface="Arial MT"/>
              </a:rPr>
              <a:t>concretarse </a:t>
            </a:r>
            <a:r>
              <a:rPr dirty="0" sz="1200">
                <a:latin typeface="Arial MT"/>
                <a:cs typeface="Arial MT"/>
              </a:rPr>
              <a:t>tal </a:t>
            </a:r>
            <a:r>
              <a:rPr dirty="0" sz="1200" spc="-5">
                <a:latin typeface="Arial MT"/>
                <a:cs typeface="Arial MT"/>
              </a:rPr>
              <a:t>rebaja esta Juzgadora dispone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únicamente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informe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pericial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aportado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actora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tiene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objeto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precisamente determinar cuál hubiera sido el precio adecuado en caso </a:t>
            </a:r>
            <a:r>
              <a:rPr dirty="0" sz="1200" spc="-10">
                <a:latin typeface="Arial MT"/>
                <a:cs typeface="Arial MT"/>
              </a:rPr>
              <a:t>de haberse </a:t>
            </a:r>
            <a:r>
              <a:rPr dirty="0" sz="1200" spc="-5">
                <a:latin typeface="Arial MT"/>
                <a:cs typeface="Arial MT"/>
              </a:rPr>
              <a:t> conocido las patologías expuestas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que concluye que debe aplicarse una rebaja del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18% sobre el precio de la venta de 55.000 euros por lo que debe aplicarse una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depreciación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9.900 euros; depreciación </a:t>
            </a:r>
            <a:r>
              <a:rPr dirty="0" sz="1200" spc="-10">
                <a:latin typeface="Arial MT"/>
                <a:cs typeface="Arial MT"/>
              </a:rPr>
              <a:t>que </a:t>
            </a:r>
            <a:r>
              <a:rPr dirty="0" sz="1200" spc="-5">
                <a:latin typeface="Arial MT"/>
                <a:cs typeface="Arial MT"/>
              </a:rPr>
              <a:t>debe ser acogida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su integridad al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basarse</a:t>
            </a:r>
            <a:r>
              <a:rPr dirty="0" sz="1200" spc="14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tal</a:t>
            </a:r>
            <a:r>
              <a:rPr dirty="0" sz="1200" spc="1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conclusión</a:t>
            </a:r>
            <a:r>
              <a:rPr dirty="0" sz="1200" spc="1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una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razonada</a:t>
            </a:r>
            <a:r>
              <a:rPr dirty="0" sz="1200" spc="16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exhaustiva</a:t>
            </a:r>
            <a:r>
              <a:rPr dirty="0" sz="1200" spc="1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metodología</a:t>
            </a:r>
            <a:r>
              <a:rPr dirty="0" sz="1200" spc="1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además</a:t>
            </a:r>
            <a:r>
              <a:rPr dirty="0" sz="1200" spc="155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no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 sido desvirtuada </a:t>
            </a:r>
            <a:r>
              <a:rPr dirty="0" sz="1200" spc="-10">
                <a:latin typeface="Arial MT"/>
                <a:cs typeface="Arial MT"/>
              </a:rPr>
              <a:t>con </a:t>
            </a:r>
            <a:r>
              <a:rPr dirty="0" sz="1200">
                <a:latin typeface="Arial MT"/>
                <a:cs typeface="Arial MT"/>
              </a:rPr>
              <a:t>otros </a:t>
            </a:r>
            <a:r>
              <a:rPr dirty="0" sz="1200" spc="-5">
                <a:latin typeface="Arial MT"/>
                <a:cs typeface="Arial MT"/>
              </a:rPr>
              <a:t>informes de </a:t>
            </a:r>
            <a:r>
              <a:rPr dirty="0" sz="1200">
                <a:latin typeface="Arial MT"/>
                <a:cs typeface="Arial MT"/>
              </a:rPr>
              <a:t>carácter </a:t>
            </a:r>
            <a:r>
              <a:rPr dirty="0" sz="1200" spc="-5">
                <a:latin typeface="Arial MT"/>
                <a:cs typeface="Arial MT"/>
              </a:rPr>
              <a:t>técnico que bien podría haber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aportado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ni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resto 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las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pruebas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practicadas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juicio.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9238" y="3696334"/>
            <a:ext cx="1727200" cy="175260"/>
          </a:xfrm>
          <a:custGeom>
            <a:avLst/>
            <a:gdLst/>
            <a:ahLst/>
            <a:cxnLst/>
            <a:rect l="l" t="t" r="r" b="b"/>
            <a:pathLst>
              <a:path w="1727200" h="175260">
                <a:moveTo>
                  <a:pt x="1726945" y="0"/>
                </a:moveTo>
                <a:lnTo>
                  <a:pt x="0" y="0"/>
                </a:lnTo>
                <a:lnTo>
                  <a:pt x="0" y="175259"/>
                </a:lnTo>
                <a:lnTo>
                  <a:pt x="1726945" y="175259"/>
                </a:lnTo>
                <a:lnTo>
                  <a:pt x="17269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69644" y="1042161"/>
            <a:ext cx="5793105" cy="86207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952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Arial MT"/>
                <a:cs typeface="Arial MT"/>
              </a:rPr>
              <a:t>En efecto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según se expone en el citado informe </a:t>
            </a:r>
            <a:r>
              <a:rPr dirty="0" sz="1200" spc="-10">
                <a:latin typeface="Arial MT"/>
                <a:cs typeface="Arial MT"/>
              </a:rPr>
              <a:t>para </a:t>
            </a:r>
            <a:r>
              <a:rPr dirty="0" sz="1200" spc="-5">
                <a:latin typeface="Arial MT"/>
                <a:cs typeface="Arial MT"/>
              </a:rPr>
              <a:t>aplicar tal depreciación se </a:t>
            </a:r>
            <a:r>
              <a:rPr dirty="0" sz="1200" spc="-15">
                <a:latin typeface="Arial MT"/>
                <a:cs typeface="Arial MT"/>
              </a:rPr>
              <a:t>ha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tenido en cuenta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 características de la patología. Se </a:t>
            </a:r>
            <a:r>
              <a:rPr dirty="0" sz="1200">
                <a:latin typeface="Arial MT"/>
                <a:cs typeface="Arial MT"/>
              </a:rPr>
              <a:t>trata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-5">
                <a:latin typeface="Arial MT"/>
                <a:cs typeface="Arial MT"/>
              </a:rPr>
              <a:t> una deficiencia </a:t>
            </a:r>
            <a:r>
              <a:rPr dirty="0" sz="1200">
                <a:latin typeface="Arial MT"/>
                <a:cs typeface="Arial MT"/>
              </a:rPr>
              <a:t> estructural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afecta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estabilidad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-5">
                <a:latin typeface="Arial MT"/>
                <a:cs typeface="Arial MT"/>
              </a:rPr>
              <a:t> 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vivienda.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Consecuentemente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la 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construcción que conforma la vivienda antes de realizar el refuerzo estructural no era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sólida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tanto no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cumplía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con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condiciones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Decreto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Habitabilidad.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6985">
              <a:lnSpc>
                <a:spcPct val="95700"/>
              </a:lnSpc>
              <a:spcBef>
                <a:spcPts val="5"/>
              </a:spcBef>
            </a:pPr>
            <a:r>
              <a:rPr dirty="0" sz="1200" spc="-5">
                <a:latin typeface="Arial MT"/>
                <a:cs typeface="Arial MT"/>
              </a:rPr>
              <a:t>Por </a:t>
            </a:r>
            <a:r>
              <a:rPr dirty="0" sz="1200">
                <a:latin typeface="Arial MT"/>
                <a:cs typeface="Arial MT"/>
              </a:rPr>
              <a:t>otro </a:t>
            </a:r>
            <a:r>
              <a:rPr dirty="0" sz="1200" spc="-5">
                <a:latin typeface="Arial MT"/>
                <a:cs typeface="Arial MT"/>
              </a:rPr>
              <a:t>lado el porcentaje de </a:t>
            </a:r>
            <a:r>
              <a:rPr dirty="0" sz="1200">
                <a:latin typeface="Arial MT"/>
                <a:cs typeface="Arial MT"/>
              </a:rPr>
              <a:t>depreciación </a:t>
            </a:r>
            <a:r>
              <a:rPr dirty="0" sz="1200" spc="-5">
                <a:latin typeface="Arial MT"/>
                <a:cs typeface="Arial MT"/>
              </a:rPr>
              <a:t>se ha aplicado teniendo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cuenta los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baremos constructivos que </a:t>
            </a:r>
            <a:r>
              <a:rPr dirty="0" sz="1200" spc="-10">
                <a:latin typeface="Arial MT"/>
                <a:cs typeface="Arial MT"/>
              </a:rPr>
              <a:t>se </a:t>
            </a:r>
            <a:r>
              <a:rPr dirty="0" sz="1200" spc="-5">
                <a:latin typeface="Arial MT"/>
                <a:cs typeface="Arial MT"/>
              </a:rPr>
              <a:t>describen en las publicaciones especializadas </a:t>
            </a:r>
            <a:r>
              <a:rPr dirty="0" sz="1200" spc="-10">
                <a:latin typeface="Arial MT"/>
                <a:cs typeface="Arial MT"/>
              </a:rPr>
              <a:t>en la </a:t>
            </a:r>
            <a:r>
              <a:rPr dirty="0" sz="1200" spc="-5">
                <a:latin typeface="Arial MT"/>
                <a:cs typeface="Arial MT"/>
              </a:rPr>
              <a:t> construcción atendiendo a la tipología constructiva que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el caso que nos </a:t>
            </a:r>
            <a:r>
              <a:rPr dirty="0" sz="1200" spc="-10">
                <a:latin typeface="Arial MT"/>
                <a:cs typeface="Arial MT"/>
              </a:rPr>
              <a:t>ocupa </a:t>
            </a:r>
            <a:r>
              <a:rPr dirty="0" sz="1200" spc="-15">
                <a:latin typeface="Arial MT"/>
                <a:cs typeface="Arial MT"/>
              </a:rPr>
              <a:t>se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sitúa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entre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un</a:t>
            </a:r>
            <a:r>
              <a:rPr dirty="0" sz="1200" spc="-5">
                <a:latin typeface="Arial MT"/>
                <a:cs typeface="Arial MT"/>
              </a:rPr>
              <a:t> 16,45%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21,05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%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acaba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concretándose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un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18%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atendiendo a que se </a:t>
            </a:r>
            <a:r>
              <a:rPr dirty="0" sz="1200" spc="-10">
                <a:latin typeface="Arial MT"/>
                <a:cs typeface="Arial MT"/>
              </a:rPr>
              <a:t>ha </a:t>
            </a:r>
            <a:r>
              <a:rPr dirty="0" sz="1200" spc="-5">
                <a:latin typeface="Arial MT"/>
                <a:cs typeface="Arial MT"/>
              </a:rPr>
              <a:t>debido intervenir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la totalidad del techo </a:t>
            </a:r>
            <a:r>
              <a:rPr dirty="0" sz="1200" spc="-10">
                <a:latin typeface="Arial MT"/>
                <a:cs typeface="Arial MT"/>
              </a:rPr>
              <a:t>con </a:t>
            </a:r>
            <a:r>
              <a:rPr dirty="0" sz="1200" spc="-5">
                <a:latin typeface="Arial MT"/>
                <a:cs typeface="Arial MT"/>
              </a:rPr>
              <a:t>el tratamiento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 cada </a:t>
            </a:r>
            <a:r>
              <a:rPr dirty="0" sz="1200" spc="-10">
                <a:latin typeface="Arial MT"/>
                <a:cs typeface="Arial MT"/>
              </a:rPr>
              <a:t>viga </a:t>
            </a:r>
            <a:r>
              <a:rPr dirty="0" sz="1200" spc="-5">
                <a:latin typeface="Arial MT"/>
                <a:cs typeface="Arial MT"/>
              </a:rPr>
              <a:t>que elimina las termitas para evitar </a:t>
            </a:r>
            <a:r>
              <a:rPr dirty="0" sz="1200">
                <a:latin typeface="Arial MT"/>
                <a:cs typeface="Arial MT"/>
              </a:rPr>
              <a:t>futuras </a:t>
            </a:r>
            <a:r>
              <a:rPr dirty="0" sz="1200" spc="-5">
                <a:latin typeface="Arial MT"/>
                <a:cs typeface="Arial MT"/>
              </a:rPr>
              <a:t>afectaciones además </a:t>
            </a:r>
            <a:r>
              <a:rPr dirty="0" sz="1200" spc="-10">
                <a:latin typeface="Arial MT"/>
                <a:cs typeface="Arial MT"/>
              </a:rPr>
              <a:t>del </a:t>
            </a:r>
            <a:r>
              <a:rPr dirty="0" sz="1200" spc="-5">
                <a:latin typeface="Arial MT"/>
                <a:cs typeface="Arial MT"/>
              </a:rPr>
              <a:t> refuerzo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tres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bigas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(afectadas).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Arial MT"/>
              <a:cs typeface="Arial MT"/>
            </a:endParaRPr>
          </a:p>
          <a:p>
            <a:pPr algn="just" marL="12700" marR="5715">
              <a:lnSpc>
                <a:spcPts val="1380"/>
              </a:lnSpc>
              <a:tabLst>
                <a:tab pos="5735955" algn="l"/>
              </a:tabLst>
            </a:pPr>
            <a:r>
              <a:rPr dirty="0" sz="1200" spc="-5">
                <a:latin typeface="Arial MT"/>
                <a:cs typeface="Arial MT"/>
              </a:rPr>
              <a:t>Asimismo hay que atenerse a las aclaraciones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concreciones ofrecidas en juicio por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  </a:t>
            </a:r>
            <a:r>
              <a:rPr dirty="0" sz="1200" spc="-1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</a:t>
            </a:r>
            <a:r>
              <a:rPr dirty="0" sz="1200" spc="-15">
                <a:latin typeface="Arial MT"/>
                <a:cs typeface="Arial MT"/>
              </a:rPr>
              <a:t>i</a:t>
            </a:r>
            <a:r>
              <a:rPr dirty="0" sz="1200">
                <a:latin typeface="Arial MT"/>
                <a:cs typeface="Arial MT"/>
              </a:rPr>
              <a:t>to  </a:t>
            </a:r>
            <a:r>
              <a:rPr dirty="0" sz="1200" spc="-130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q</a:t>
            </a:r>
            <a:r>
              <a:rPr dirty="0" sz="1200" spc="-5">
                <a:latin typeface="Arial MT"/>
                <a:cs typeface="Arial MT"/>
              </a:rPr>
              <a:t>ue</a:t>
            </a:r>
            <a:r>
              <a:rPr dirty="0" sz="1200">
                <a:latin typeface="Arial MT"/>
                <a:cs typeface="Arial MT"/>
              </a:rPr>
              <a:t>  </a:t>
            </a:r>
            <a:r>
              <a:rPr dirty="0" sz="1200" spc="-1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</a:t>
            </a:r>
            <a:r>
              <a:rPr dirty="0" sz="1200">
                <a:latin typeface="Arial MT"/>
                <a:cs typeface="Arial MT"/>
              </a:rPr>
              <a:t>  </a:t>
            </a:r>
            <a:r>
              <a:rPr dirty="0" sz="1200" spc="-135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c</a:t>
            </a:r>
            <a:r>
              <a:rPr dirty="0" sz="1200" spc="-15">
                <a:latin typeface="Arial MT"/>
                <a:cs typeface="Arial MT"/>
              </a:rPr>
              <a:t>on</a:t>
            </a:r>
            <a:r>
              <a:rPr dirty="0" sz="1200" spc="10">
                <a:latin typeface="Arial MT"/>
                <a:cs typeface="Arial MT"/>
              </a:rPr>
              <a:t>f</a:t>
            </a:r>
            <a:r>
              <a:rPr dirty="0" sz="1200" spc="-5">
                <a:latin typeface="Arial MT"/>
                <a:cs typeface="Arial MT"/>
              </a:rPr>
              <a:t>ecci</a:t>
            </a:r>
            <a:r>
              <a:rPr dirty="0" sz="1200" spc="-15">
                <a:latin typeface="Arial MT"/>
                <a:cs typeface="Arial MT"/>
              </a:rPr>
              <a:t>o</a:t>
            </a:r>
            <a:r>
              <a:rPr dirty="0" sz="1200" spc="-5">
                <a:latin typeface="Arial MT"/>
                <a:cs typeface="Arial MT"/>
              </a:rPr>
              <a:t>na</a:t>
            </a:r>
            <a:r>
              <a:rPr dirty="0" sz="1200" spc="-15">
                <a:latin typeface="Arial MT"/>
                <a:cs typeface="Arial MT"/>
              </a:rPr>
              <a:t>d</a:t>
            </a:r>
            <a:r>
              <a:rPr dirty="0" sz="1200" spc="-5">
                <a:latin typeface="Arial MT"/>
                <a:cs typeface="Arial MT"/>
              </a:rPr>
              <a:t>o</a:t>
            </a:r>
            <a:r>
              <a:rPr dirty="0" sz="1200">
                <a:latin typeface="Arial MT"/>
                <a:cs typeface="Arial MT"/>
              </a:rPr>
              <a:t>  </a:t>
            </a:r>
            <a:r>
              <a:rPr dirty="0" sz="1200" spc="-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dic</a:t>
            </a:r>
            <a:r>
              <a:rPr dirty="0" sz="1200" spc="-15">
                <a:latin typeface="Arial MT"/>
                <a:cs typeface="Arial MT"/>
              </a:rPr>
              <a:t>h</a:t>
            </a:r>
            <a:r>
              <a:rPr dirty="0" sz="1200" spc="-5">
                <a:latin typeface="Arial MT"/>
                <a:cs typeface="Arial MT"/>
              </a:rPr>
              <a:t>o</a:t>
            </a:r>
            <a:r>
              <a:rPr dirty="0" sz="1200">
                <a:latin typeface="Arial MT"/>
                <a:cs typeface="Arial MT"/>
              </a:rPr>
              <a:t>  </a:t>
            </a:r>
            <a:r>
              <a:rPr dirty="0" sz="1200" spc="-130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p</a:t>
            </a:r>
            <a:r>
              <a:rPr dirty="0" sz="1200" spc="-5">
                <a:latin typeface="Arial MT"/>
                <a:cs typeface="Arial MT"/>
              </a:rPr>
              <a:t>er</a:t>
            </a:r>
            <a:r>
              <a:rPr dirty="0" sz="1200" spc="-15">
                <a:latin typeface="Arial MT"/>
                <a:cs typeface="Arial MT"/>
              </a:rPr>
              <a:t>i</a:t>
            </a:r>
            <a:r>
              <a:rPr dirty="0" sz="1200" spc="-5">
                <a:latin typeface="Arial MT"/>
                <a:cs typeface="Arial MT"/>
              </a:rPr>
              <a:t>cial,</a:t>
            </a:r>
            <a:r>
              <a:rPr dirty="0" sz="1200">
                <a:latin typeface="Arial MT"/>
                <a:cs typeface="Arial MT"/>
              </a:rPr>
              <a:t>  </a:t>
            </a:r>
            <a:r>
              <a:rPr dirty="0" sz="1200" spc="-1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Dñ</a:t>
            </a:r>
            <a:r>
              <a:rPr dirty="0" sz="1200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.</a:t>
            </a:r>
            <a:r>
              <a:rPr dirty="0" sz="1200">
                <a:latin typeface="Arial MT"/>
                <a:cs typeface="Arial MT"/>
              </a:rPr>
              <a:t>	</a:t>
            </a:r>
            <a:r>
              <a:rPr dirty="0" sz="1200">
                <a:latin typeface="Arial MT"/>
                <a:cs typeface="Arial MT"/>
              </a:rPr>
              <a:t>,  </a:t>
            </a:r>
            <a:r>
              <a:rPr dirty="0" sz="1200" spc="-5">
                <a:latin typeface="Arial MT"/>
                <a:cs typeface="Arial MT"/>
              </a:rPr>
              <a:t>arquitecta, </a:t>
            </a:r>
            <a:r>
              <a:rPr dirty="0" sz="1200">
                <a:latin typeface="Arial MT"/>
                <a:cs typeface="Arial MT"/>
              </a:rPr>
              <a:t>miembro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la Agrupación de Peritos Forenses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Judiciales del CO.A.C,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arquitecta tasadora homologada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profesora asociada a la UPC de la asignatura de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Valoraciones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Peritaciones del Departamento de Organización de Empresas. </a:t>
            </a:r>
            <a:r>
              <a:rPr dirty="0" sz="1200">
                <a:latin typeface="Arial MT"/>
                <a:cs typeface="Arial MT"/>
              </a:rPr>
              <a:t>Así </a:t>
            </a:r>
            <a:r>
              <a:rPr dirty="0" sz="1200" spc="-10">
                <a:latin typeface="Arial MT"/>
                <a:cs typeface="Arial MT"/>
              </a:rPr>
              <a:t>ha </a:t>
            </a:r>
            <a:r>
              <a:rPr dirty="0" sz="1200" spc="-5">
                <a:latin typeface="Arial MT"/>
                <a:cs typeface="Arial MT"/>
              </a:rPr>
              <a:t> precisado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valoró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depreciación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-5">
                <a:latin typeface="Arial MT"/>
                <a:cs typeface="Arial MT"/>
              </a:rPr>
              <a:t> un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18%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techo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tuvo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intervenir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su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totalidad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además la afectación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estructural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era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importante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12065">
              <a:lnSpc>
                <a:spcPct val="95900"/>
              </a:lnSpc>
            </a:pPr>
            <a:r>
              <a:rPr dirty="0" sz="1200" spc="-5">
                <a:latin typeface="Arial MT"/>
                <a:cs typeface="Arial MT"/>
              </a:rPr>
              <a:t>Si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bien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</a:t>
            </a:r>
            <a:r>
              <a:rPr dirty="0" sz="1200">
                <a:latin typeface="Arial MT"/>
                <a:cs typeface="Arial MT"/>
              </a:rPr>
              <a:t> cierto,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pone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manifiesto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escrito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25">
                <a:latin typeface="Arial MT"/>
                <a:cs typeface="Arial MT"/>
              </a:rPr>
              <a:t>de 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contestación,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existe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correspondencia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entre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coste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acreditado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la 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reparación derivado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>
                <a:latin typeface="Arial MT"/>
                <a:cs typeface="Arial MT"/>
              </a:rPr>
              <a:t>tales defectos </a:t>
            </a:r>
            <a:r>
              <a:rPr dirty="0" sz="1200" spc="-10">
                <a:latin typeface="Arial MT"/>
                <a:cs typeface="Arial MT"/>
              </a:rPr>
              <a:t>que </a:t>
            </a:r>
            <a:r>
              <a:rPr dirty="0" sz="1200" spc="-5">
                <a:latin typeface="Arial MT"/>
                <a:cs typeface="Arial MT"/>
              </a:rPr>
              <a:t>asciende a 5.667,50 euros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que queda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perfectamente </a:t>
            </a:r>
            <a:r>
              <a:rPr dirty="0" sz="1200" spc="-10">
                <a:latin typeface="Arial MT"/>
                <a:cs typeface="Arial MT"/>
              </a:rPr>
              <a:t>probado </a:t>
            </a:r>
            <a:r>
              <a:rPr dirty="0" sz="1200" spc="-5">
                <a:latin typeface="Arial MT"/>
                <a:cs typeface="Arial MT"/>
              </a:rPr>
              <a:t>con los documentos 4,5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7 aportados a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demanda </a:t>
            </a:r>
            <a:r>
              <a:rPr dirty="0" sz="1200" spc="-10">
                <a:latin typeface="Arial MT"/>
                <a:cs typeface="Arial MT"/>
              </a:rPr>
              <a:t>cuya </a:t>
            </a:r>
            <a:r>
              <a:rPr dirty="0" sz="1200" spc="-5">
                <a:latin typeface="Arial MT"/>
                <a:cs typeface="Arial MT"/>
              </a:rPr>
              <a:t> autenticidad no ha sido impugnada de contrario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por </a:t>
            </a:r>
            <a:r>
              <a:rPr dirty="0" sz="1200">
                <a:latin typeface="Arial MT"/>
                <a:cs typeface="Arial MT"/>
              </a:rPr>
              <a:t>tanto </a:t>
            </a:r>
            <a:r>
              <a:rPr dirty="0" sz="1200" spc="-5">
                <a:latin typeface="Arial MT"/>
                <a:cs typeface="Arial MT"/>
              </a:rPr>
              <a:t>con la fuerza probatoria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reconoce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artículo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328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LEC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 spc="-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puede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pasar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alto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 siguiente.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8255">
              <a:lnSpc>
                <a:spcPct val="95900"/>
              </a:lnSpc>
            </a:pPr>
            <a:r>
              <a:rPr dirty="0" sz="1200" spc="-5">
                <a:latin typeface="Arial MT"/>
                <a:cs typeface="Arial MT"/>
              </a:rPr>
              <a:t>Hay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partir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consideración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que</a:t>
            </a:r>
            <a:r>
              <a:rPr dirty="0" sz="1200" spc="-5">
                <a:latin typeface="Arial MT"/>
                <a:cs typeface="Arial MT"/>
              </a:rPr>
              <a:t> 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actio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quanti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minoris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tiene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una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finalidad indemnizatoria sino de restablecimiento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3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equidad contractual </a:t>
            </a:r>
            <a:r>
              <a:rPr dirty="0" sz="1200">
                <a:latin typeface="Arial MT"/>
                <a:cs typeface="Arial MT"/>
              </a:rPr>
              <a:t>(STS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23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septiembre de 2003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21 de junio de 2007). De modo que con dicha acción </a:t>
            </a:r>
            <a:r>
              <a:rPr dirty="0" sz="1200" spc="-10">
                <a:latin typeface="Arial MT"/>
                <a:cs typeface="Arial MT"/>
              </a:rPr>
              <a:t>no </a:t>
            </a:r>
            <a:r>
              <a:rPr dirty="0" sz="1200" spc="-5">
                <a:latin typeface="Arial MT"/>
                <a:cs typeface="Arial MT"/>
              </a:rPr>
              <a:t> se trata de resarcir al comprador los gastos ocasionados para la reparación de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patología estrictu </a:t>
            </a:r>
            <a:r>
              <a:rPr dirty="0" sz="1200" spc="-10">
                <a:latin typeface="Arial MT"/>
                <a:cs typeface="Arial MT"/>
              </a:rPr>
              <a:t>sensu </a:t>
            </a:r>
            <a:r>
              <a:rPr dirty="0" sz="1200" spc="-5">
                <a:latin typeface="Arial MT"/>
                <a:cs typeface="Arial MT"/>
              </a:rPr>
              <a:t>sino </a:t>
            </a:r>
            <a:r>
              <a:rPr dirty="0" sz="1200">
                <a:latin typeface="Arial MT"/>
                <a:cs typeface="Arial MT"/>
              </a:rPr>
              <a:t>fijar </a:t>
            </a:r>
            <a:r>
              <a:rPr dirty="0" sz="1200" spc="-5">
                <a:latin typeface="Arial MT"/>
                <a:cs typeface="Arial MT"/>
              </a:rPr>
              <a:t>cuál hubiera sido el precio que hubiera debido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 satisfacer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haber sido conocida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antemano la patología. No se puede obviar que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 </a:t>
            </a:r>
            <a:r>
              <a:rPr dirty="0" sz="1200">
                <a:latin typeface="Arial MT"/>
                <a:cs typeface="Arial MT"/>
              </a:rPr>
              <a:t>más </a:t>
            </a:r>
            <a:r>
              <a:rPr dirty="0" sz="1200" spc="-5">
                <a:latin typeface="Arial MT"/>
                <a:cs typeface="Arial MT"/>
              </a:rPr>
              <a:t>que la </a:t>
            </a:r>
            <a:r>
              <a:rPr dirty="0" sz="1200">
                <a:latin typeface="Arial MT"/>
                <a:cs typeface="Arial MT"/>
              </a:rPr>
              <a:t>estructura </a:t>
            </a:r>
            <a:r>
              <a:rPr dirty="0" sz="1200" spc="-5">
                <a:latin typeface="Arial MT"/>
                <a:cs typeface="Arial MT"/>
              </a:rPr>
              <a:t>de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-5">
                <a:latin typeface="Arial MT"/>
                <a:cs typeface="Arial MT"/>
              </a:rPr>
              <a:t> vivienda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afectada por </a:t>
            </a:r>
            <a:r>
              <a:rPr dirty="0" sz="1200" spc="-10">
                <a:latin typeface="Arial MT"/>
                <a:cs typeface="Arial MT"/>
              </a:rPr>
              <a:t>las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patologías</a:t>
            </a:r>
            <a:r>
              <a:rPr dirty="0" sz="1200" spc="3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ya</a:t>
            </a:r>
            <a:r>
              <a:rPr dirty="0" sz="1200" spc="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descritas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haya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reparada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hace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necesario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naturaleza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</a:t>
            </a:r>
            <a:r>
              <a:rPr dirty="0" sz="1200">
                <a:latin typeface="Arial MT"/>
                <a:cs typeface="Arial MT"/>
              </a:rPr>
              <a:t> más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costoso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mantenimiento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requiriendo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mayor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control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cuidado 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conservación.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 MT"/>
              <a:cs typeface="Arial MT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Arial MT"/>
                <a:cs typeface="Arial MT"/>
              </a:rPr>
              <a:t>La parte demandada se opone a la depreciación propuesta de contrario pero sin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aportar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prueba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alguna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carácter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técnico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desvirtúe.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Muestra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su 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disconformidad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aplicación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baremos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constructivos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aplicados</a:t>
            </a:r>
            <a:r>
              <a:rPr dirty="0" sz="1200" spc="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325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el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pericial limitándose a alegar que podría haberse aplicado </a:t>
            </a:r>
            <a:r>
              <a:rPr dirty="0" sz="1200">
                <a:latin typeface="Arial MT"/>
                <a:cs typeface="Arial MT"/>
              </a:rPr>
              <a:t>otro </a:t>
            </a:r>
            <a:r>
              <a:rPr dirty="0" sz="1200" spc="-5">
                <a:latin typeface="Arial MT"/>
                <a:cs typeface="Arial MT"/>
              </a:rPr>
              <a:t>criterio de valoración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pero sin concretarlo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lo más importante </a:t>
            </a:r>
            <a:r>
              <a:rPr dirty="0" sz="1200" spc="-10">
                <a:latin typeface="Arial MT"/>
                <a:cs typeface="Arial MT"/>
              </a:rPr>
              <a:t>sin </a:t>
            </a:r>
            <a:r>
              <a:rPr dirty="0" sz="1200" spc="-5">
                <a:latin typeface="Arial MT"/>
                <a:cs typeface="Arial MT"/>
              </a:rPr>
              <a:t>haber aportado prueba alguna que </a:t>
            </a:r>
            <a:r>
              <a:rPr dirty="0" sz="1200" spc="-10">
                <a:latin typeface="Arial MT"/>
                <a:cs typeface="Arial MT"/>
              </a:rPr>
              <a:t>lo 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sustente.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11430">
              <a:lnSpc>
                <a:spcPct val="95900"/>
              </a:lnSpc>
              <a:spcBef>
                <a:spcPts val="5"/>
              </a:spcBef>
            </a:pP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modo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ser</a:t>
            </a:r>
            <a:r>
              <a:rPr dirty="0" sz="1200" spc="-5">
                <a:latin typeface="Arial MT"/>
                <a:cs typeface="Arial MT"/>
              </a:rPr>
              <a:t> 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criterio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valorativo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propia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naturaleza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patología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(deficiencia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estructural)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requerido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además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intervención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todo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techo</a:t>
            </a:r>
            <a:r>
              <a:rPr dirty="0" sz="1200" spc="10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tanto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coste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concreto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reparación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estima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ponderada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cantidad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1042161"/>
            <a:ext cx="5794375" cy="476313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524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Arial MT"/>
                <a:cs typeface="Arial MT"/>
              </a:rPr>
              <a:t>solicitada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9.900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euros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equivalente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</a:t>
            </a:r>
            <a:r>
              <a:rPr dirty="0" sz="1200" spc="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18%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precio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compra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 lo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que</a:t>
            </a:r>
            <a:r>
              <a:rPr dirty="0" sz="1200" spc="-5">
                <a:latin typeface="Arial MT"/>
                <a:cs typeface="Arial MT"/>
              </a:rPr>
              <a:t> procede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reducir 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precio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expresada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suma.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5080">
              <a:lnSpc>
                <a:spcPct val="95700"/>
              </a:lnSpc>
              <a:spcBef>
                <a:spcPts val="5"/>
              </a:spcBef>
            </a:pPr>
            <a:r>
              <a:rPr dirty="0" sz="1200" spc="-5">
                <a:latin typeface="Arial MT"/>
                <a:cs typeface="Arial MT"/>
              </a:rPr>
              <a:t>Lo expuesto no queda empañado por las alegaciones que efectúa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demandada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 cuanto a que siendo las vigas un elemento común si la actora hubiera actuado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correctamente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hubiera comunicado a la comunidad los supuestos daños la misma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hubiera reparado los mismos puesto </a:t>
            </a:r>
            <a:r>
              <a:rPr dirty="0" sz="1200" spc="-10">
                <a:latin typeface="Arial MT"/>
                <a:cs typeface="Arial MT"/>
              </a:rPr>
              <a:t>que </a:t>
            </a:r>
            <a:r>
              <a:rPr dirty="0" sz="1200" spc="-5">
                <a:latin typeface="Arial MT"/>
                <a:cs typeface="Arial MT"/>
              </a:rPr>
              <a:t>la acción que </a:t>
            </a:r>
            <a:r>
              <a:rPr dirty="0" sz="1200" spc="-10">
                <a:latin typeface="Arial MT"/>
                <a:cs typeface="Arial MT"/>
              </a:rPr>
              <a:t>se </a:t>
            </a:r>
            <a:r>
              <a:rPr dirty="0" sz="1200" spc="-5">
                <a:latin typeface="Arial MT"/>
                <a:cs typeface="Arial MT"/>
              </a:rPr>
              <a:t>ejercita en el presente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procedimiento</a:t>
            </a:r>
            <a:r>
              <a:rPr dirty="0" sz="1200" spc="10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correlativamente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pretensión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ventila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únicamente</a:t>
            </a:r>
            <a:r>
              <a:rPr dirty="0" sz="1200" spc="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concierne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 spc="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partes</a:t>
            </a:r>
            <a:r>
              <a:rPr dirty="0" sz="1200" spc="1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litigantes</a:t>
            </a:r>
            <a:r>
              <a:rPr dirty="0" sz="1200" spc="1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9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su</a:t>
            </a:r>
            <a:r>
              <a:rPr dirty="0" sz="1200" spc="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condición</a:t>
            </a:r>
            <a:r>
              <a:rPr dirty="0" sz="1200" spc="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comprador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1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vendedor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siendo</a:t>
            </a:r>
            <a:r>
              <a:rPr dirty="0" sz="1200" spc="1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ajena</a:t>
            </a:r>
            <a:r>
              <a:rPr dirty="0" sz="1200" spc="18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3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todo </a:t>
            </a:r>
            <a:r>
              <a:rPr dirty="0" sz="1200" spc="-5">
                <a:latin typeface="Arial MT"/>
                <a:cs typeface="Arial MT"/>
              </a:rPr>
              <a:t>caso la comunidad a quien </a:t>
            </a:r>
            <a:r>
              <a:rPr dirty="0" sz="1200" spc="-10">
                <a:latin typeface="Arial MT"/>
                <a:cs typeface="Arial MT"/>
              </a:rPr>
              <a:t>no </a:t>
            </a:r>
            <a:r>
              <a:rPr dirty="0" sz="1200" spc="-5">
                <a:latin typeface="Arial MT"/>
                <a:cs typeface="Arial MT"/>
              </a:rPr>
              <a:t>corresponde ninguna legitimación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la presente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litis. </a:t>
            </a:r>
            <a:r>
              <a:rPr dirty="0" sz="1200">
                <a:latin typeface="Arial MT"/>
                <a:cs typeface="Arial MT"/>
              </a:rPr>
              <a:t>Es </a:t>
            </a:r>
            <a:r>
              <a:rPr dirty="0" sz="1200" spc="-5">
                <a:latin typeface="Arial MT"/>
                <a:cs typeface="Arial MT"/>
              </a:rPr>
              <a:t>de señalar que lo que se reclama </a:t>
            </a:r>
            <a:r>
              <a:rPr dirty="0" sz="1200" spc="-10">
                <a:latin typeface="Arial MT"/>
                <a:cs typeface="Arial MT"/>
              </a:rPr>
              <a:t>es </a:t>
            </a:r>
            <a:r>
              <a:rPr dirty="0" sz="1200" spc="-5">
                <a:latin typeface="Arial MT"/>
                <a:cs typeface="Arial MT"/>
              </a:rPr>
              <a:t>la rebaja del precio que el </a:t>
            </a:r>
            <a:r>
              <a:rPr dirty="0" sz="1200">
                <a:latin typeface="Arial MT"/>
                <a:cs typeface="Arial MT"/>
              </a:rPr>
              <a:t>actor </a:t>
            </a:r>
            <a:r>
              <a:rPr dirty="0" sz="1200" spc="-5">
                <a:latin typeface="Arial MT"/>
                <a:cs typeface="Arial MT"/>
              </a:rPr>
              <a:t>en </a:t>
            </a:r>
            <a:r>
              <a:rPr dirty="0" sz="1200" spc="-15">
                <a:latin typeface="Arial MT"/>
                <a:cs typeface="Arial MT"/>
              </a:rPr>
              <a:t>su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condición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-5">
                <a:latin typeface="Arial MT"/>
                <a:cs typeface="Arial MT"/>
              </a:rPr>
              <a:t> comprador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satisfizo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como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vendedora.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 MT"/>
              <a:cs typeface="Arial MT"/>
            </a:endParaRPr>
          </a:p>
          <a:p>
            <a:pPr marL="12700" marR="14604">
              <a:lnSpc>
                <a:spcPts val="1380"/>
              </a:lnSpc>
            </a:pP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atención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expuesto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procede</a:t>
            </a:r>
            <a:r>
              <a:rPr dirty="0" sz="1200" spc="114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estimar</a:t>
            </a:r>
            <a:r>
              <a:rPr dirty="0" sz="1200" spc="1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íntegramente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1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presentada</a:t>
            </a:r>
            <a:r>
              <a:rPr dirty="0" sz="1200" spc="13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condenar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 la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pago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cuantía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reclamada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9.900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euros.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Arial MT"/>
              <a:cs typeface="Arial MT"/>
            </a:endParaRPr>
          </a:p>
          <a:p>
            <a:pPr algn="just" marL="12700" marR="6985">
              <a:lnSpc>
                <a:spcPct val="95800"/>
              </a:lnSpc>
            </a:pPr>
            <a:r>
              <a:rPr dirty="0" sz="1200" spc="-5" b="1">
                <a:latin typeface="Arial"/>
                <a:cs typeface="Arial"/>
              </a:rPr>
              <a:t>CUARTO</a:t>
            </a:r>
            <a:r>
              <a:rPr dirty="0" sz="1200" spc="-5">
                <a:latin typeface="Arial MT"/>
                <a:cs typeface="Arial MT"/>
              </a:rPr>
              <a:t>. En cuanto a las costas procesales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de acuerdo con lo estipulado en el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artículo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394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-5">
                <a:latin typeface="Arial MT"/>
                <a:cs typeface="Arial MT"/>
              </a:rPr>
              <a:t> LEC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i="1">
                <a:latin typeface="Arial"/>
                <a:cs typeface="Arial"/>
              </a:rPr>
              <a:t>“En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los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procesos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declarativos,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las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costas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de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la</a:t>
            </a:r>
            <a:r>
              <a:rPr dirty="0" sz="1200" spc="-5" i="1">
                <a:latin typeface="Arial"/>
                <a:cs typeface="Arial"/>
              </a:rPr>
              <a:t> primera </a:t>
            </a:r>
            <a:r>
              <a:rPr dirty="0" sz="1200" spc="-32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instancia se impondrán a la parte </a:t>
            </a:r>
            <a:r>
              <a:rPr dirty="0" sz="1200" i="1">
                <a:latin typeface="Arial"/>
                <a:cs typeface="Arial"/>
              </a:rPr>
              <a:t>que </a:t>
            </a:r>
            <a:r>
              <a:rPr dirty="0" sz="1200" spc="-5" i="1">
                <a:latin typeface="Arial"/>
                <a:cs typeface="Arial"/>
              </a:rPr>
              <a:t>haya visto rechazadas todas </a:t>
            </a:r>
            <a:r>
              <a:rPr dirty="0" sz="1200" i="1">
                <a:latin typeface="Arial"/>
                <a:cs typeface="Arial"/>
              </a:rPr>
              <a:t>sus </a:t>
            </a:r>
            <a:r>
              <a:rPr dirty="0" sz="1200" spc="-5" i="1">
                <a:latin typeface="Arial"/>
                <a:cs typeface="Arial"/>
              </a:rPr>
              <a:t>pretensiones, 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salvo</a:t>
            </a:r>
            <a:r>
              <a:rPr dirty="0" sz="1200" spc="13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que</a:t>
            </a:r>
            <a:r>
              <a:rPr dirty="0" sz="1200" spc="12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el</a:t>
            </a:r>
            <a:r>
              <a:rPr dirty="0" sz="1200" spc="13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tribunal</a:t>
            </a:r>
            <a:r>
              <a:rPr dirty="0" sz="1200" spc="12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aprecie,</a:t>
            </a:r>
            <a:r>
              <a:rPr dirty="0" sz="1200" spc="13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y</a:t>
            </a:r>
            <a:r>
              <a:rPr dirty="0" sz="1200" spc="12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así</a:t>
            </a:r>
            <a:r>
              <a:rPr dirty="0" sz="1200" spc="13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lo</a:t>
            </a:r>
            <a:r>
              <a:rPr dirty="0" sz="1200" spc="12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razone,</a:t>
            </a:r>
            <a:r>
              <a:rPr dirty="0" sz="1200" spc="14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que</a:t>
            </a:r>
            <a:r>
              <a:rPr dirty="0" sz="1200" spc="13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el</a:t>
            </a:r>
            <a:r>
              <a:rPr dirty="0" sz="1200" spc="13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caso</a:t>
            </a:r>
            <a:r>
              <a:rPr dirty="0" sz="1200" spc="12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presentaba</a:t>
            </a:r>
            <a:r>
              <a:rPr dirty="0" sz="1200" spc="14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serias</a:t>
            </a:r>
            <a:r>
              <a:rPr dirty="0" sz="1200" spc="12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dudas </a:t>
            </a:r>
            <a:r>
              <a:rPr dirty="0" sz="1200" spc="-32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de </a:t>
            </a:r>
            <a:r>
              <a:rPr dirty="0" sz="1200" spc="-5" i="1">
                <a:latin typeface="Arial"/>
                <a:cs typeface="Arial"/>
              </a:rPr>
              <a:t>hecho </a:t>
            </a:r>
            <a:r>
              <a:rPr dirty="0" sz="1200" i="1">
                <a:latin typeface="Arial"/>
                <a:cs typeface="Arial"/>
              </a:rPr>
              <a:t>o de </a:t>
            </a:r>
            <a:r>
              <a:rPr dirty="0" sz="1200" spc="-5" i="1">
                <a:latin typeface="Arial"/>
                <a:cs typeface="Arial"/>
              </a:rPr>
              <a:t>derecho”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conforme a la regla del vencimiento objetivo que late del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precepto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costas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imponen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demandada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dada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estimación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integra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3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Arial MT"/>
              <a:cs typeface="Arial MT"/>
            </a:endParaRPr>
          </a:p>
          <a:p>
            <a:pPr marL="12700" marR="12700">
              <a:lnSpc>
                <a:spcPts val="1360"/>
              </a:lnSpc>
            </a:pP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todo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cual,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vistos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artículos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citados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demás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general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pertinente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aplicación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nombre</a:t>
            </a:r>
            <a:r>
              <a:rPr dirty="0" sz="1200" spc="-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su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Majestad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Rey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poder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me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confiere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CE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9233" y="6474332"/>
            <a:ext cx="5099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FA</a:t>
            </a:r>
            <a:r>
              <a:rPr dirty="0" u="sng" sz="1200" spc="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L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L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O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2344" y="6848220"/>
            <a:ext cx="5761990" cy="1752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5"/>
              </a:lnSpc>
            </a:pPr>
            <a:r>
              <a:rPr dirty="0" sz="1200" spc="-5">
                <a:latin typeface="Arial MT"/>
                <a:cs typeface="Arial MT"/>
              </a:rPr>
              <a:t>Procede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 b="1">
                <a:latin typeface="Arial"/>
                <a:cs typeface="Arial"/>
              </a:rPr>
              <a:t>ESTIMACIÓN</a:t>
            </a:r>
            <a:r>
              <a:rPr dirty="0" sz="1200" spc="114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ÍNTEGRA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demanda</a:t>
            </a:r>
            <a:r>
              <a:rPr dirty="0" sz="1200" spc="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formulada</a:t>
            </a:r>
            <a:r>
              <a:rPr dirty="0" sz="1200" spc="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Procurador</a:t>
            </a:r>
            <a:r>
              <a:rPr dirty="0" sz="1200" spc="6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18731" y="7023480"/>
            <a:ext cx="226060" cy="175260"/>
          </a:xfrm>
          <a:custGeom>
            <a:avLst/>
            <a:gdLst/>
            <a:ahLst/>
            <a:cxnLst/>
            <a:rect l="l" t="t" r="r" b="b"/>
            <a:pathLst>
              <a:path w="226059" h="175259">
                <a:moveTo>
                  <a:pt x="225551" y="0"/>
                </a:moveTo>
                <a:lnTo>
                  <a:pt x="0" y="0"/>
                </a:lnTo>
                <a:lnTo>
                  <a:pt x="0" y="175260"/>
                </a:lnTo>
                <a:lnTo>
                  <a:pt x="225551" y="175260"/>
                </a:lnTo>
                <a:lnTo>
                  <a:pt x="2255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82344" y="7023480"/>
            <a:ext cx="5554980" cy="1752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45"/>
              </a:lnSpc>
            </a:pP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459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Tribunales</a:t>
            </a:r>
            <a:r>
              <a:rPr dirty="0" sz="1200" spc="4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D.</a:t>
            </a:r>
            <a:r>
              <a:rPr dirty="0" sz="1200" spc="459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Álvaro</a:t>
            </a:r>
            <a:r>
              <a:rPr dirty="0" sz="1200" spc="4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Ferrer</a:t>
            </a:r>
            <a:r>
              <a:rPr dirty="0" sz="1200" spc="459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Pons</a:t>
            </a:r>
            <a:r>
              <a:rPr dirty="0" sz="1200" spc="4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4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nombre</a:t>
            </a:r>
            <a:r>
              <a:rPr dirty="0" sz="1200" spc="47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45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representación</a:t>
            </a:r>
            <a:r>
              <a:rPr dirty="0" sz="1200" spc="4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4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RG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2344" y="7198740"/>
            <a:ext cx="2036445" cy="175260"/>
          </a:xfrm>
          <a:custGeom>
            <a:avLst/>
            <a:gdLst/>
            <a:ahLst/>
            <a:cxnLst/>
            <a:rect l="l" t="t" r="r" b="b"/>
            <a:pathLst>
              <a:path w="2036445" h="175259">
                <a:moveTo>
                  <a:pt x="2036318" y="0"/>
                </a:moveTo>
                <a:lnTo>
                  <a:pt x="0" y="0"/>
                </a:lnTo>
                <a:lnTo>
                  <a:pt x="0" y="175260"/>
                </a:lnTo>
                <a:lnTo>
                  <a:pt x="2036318" y="175260"/>
                </a:lnTo>
                <a:lnTo>
                  <a:pt x="20363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26582" y="7198740"/>
            <a:ext cx="652780" cy="175260"/>
          </a:xfrm>
          <a:custGeom>
            <a:avLst/>
            <a:gdLst/>
            <a:ahLst/>
            <a:cxnLst/>
            <a:rect l="l" t="t" r="r" b="b"/>
            <a:pathLst>
              <a:path w="652779" h="175259">
                <a:moveTo>
                  <a:pt x="652576" y="0"/>
                </a:moveTo>
                <a:lnTo>
                  <a:pt x="0" y="0"/>
                </a:lnTo>
                <a:lnTo>
                  <a:pt x="0" y="175260"/>
                </a:lnTo>
                <a:lnTo>
                  <a:pt x="652576" y="175260"/>
                </a:lnTo>
                <a:lnTo>
                  <a:pt x="6525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118739" y="7198740"/>
            <a:ext cx="1555115" cy="1752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45"/>
              </a:lnSpc>
            </a:pPr>
            <a:r>
              <a:rPr dirty="0" sz="1200">
                <a:latin typeface="Arial MT"/>
                <a:cs typeface="Arial MT"/>
              </a:rPr>
              <a:t>SOCIEDAD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LIMITADA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60772" y="7173848"/>
            <a:ext cx="1222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MT"/>
                <a:cs typeface="Arial MT"/>
              </a:rPr>
              <a:t>,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contra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ESTHER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82344" y="7374077"/>
            <a:ext cx="713740" cy="175895"/>
          </a:xfrm>
          <a:custGeom>
            <a:avLst/>
            <a:gdLst/>
            <a:ahLst/>
            <a:cxnLst/>
            <a:rect l="l" t="t" r="r" b="b"/>
            <a:pathLst>
              <a:path w="713739" h="175895">
                <a:moveTo>
                  <a:pt x="713232" y="0"/>
                </a:moveTo>
                <a:lnTo>
                  <a:pt x="0" y="0"/>
                </a:lnTo>
                <a:lnTo>
                  <a:pt x="0" y="175564"/>
                </a:lnTo>
                <a:lnTo>
                  <a:pt x="713232" y="175564"/>
                </a:lnTo>
                <a:lnTo>
                  <a:pt x="7132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069644" y="7349489"/>
            <a:ext cx="578358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713105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Arial MT"/>
                <a:cs typeface="Arial MT"/>
              </a:rPr>
              <a:t>,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representada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autos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4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Procurador</a:t>
            </a:r>
            <a:r>
              <a:rPr dirty="0" sz="1200" spc="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los</a:t>
            </a:r>
            <a:r>
              <a:rPr dirty="0" sz="1200" spc="4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Tribunales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D.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Pere</a:t>
            </a:r>
            <a:r>
              <a:rPr dirty="0" sz="1200" spc="5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Martí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Gellida,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consecuencia: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2344" y="7900161"/>
            <a:ext cx="5761990" cy="1752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45"/>
              </a:lnSpc>
            </a:pPr>
            <a:r>
              <a:rPr dirty="0" sz="1100" spc="-10" b="1">
                <a:latin typeface="Arial"/>
                <a:cs typeface="Arial"/>
              </a:rPr>
              <a:t>1-</a:t>
            </a:r>
            <a:r>
              <a:rPr dirty="0" sz="1100" spc="-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DEBO</a:t>
            </a:r>
            <a:r>
              <a:rPr dirty="0" sz="1200" spc="39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CONDENAR</a:t>
            </a:r>
            <a:r>
              <a:rPr dirty="0" sz="1200" spc="38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y</a:t>
            </a:r>
            <a:r>
              <a:rPr dirty="0" sz="1200" spc="37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CONDENO</a:t>
            </a:r>
            <a:r>
              <a:rPr dirty="0" sz="1200" spc="40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spc="39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la</a:t>
            </a:r>
            <a:r>
              <a:rPr dirty="0" sz="1200" spc="38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demandada</a:t>
            </a:r>
            <a:r>
              <a:rPr dirty="0" sz="1200" spc="38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spc="38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pagar</a:t>
            </a:r>
            <a:r>
              <a:rPr dirty="0" sz="1200" spc="38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spc="39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la</a:t>
            </a:r>
            <a:r>
              <a:rPr dirty="0" sz="1200" spc="38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actora</a:t>
            </a:r>
            <a:r>
              <a:rPr dirty="0" sz="1200" spc="38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82344" y="8075421"/>
            <a:ext cx="1782445" cy="1752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45"/>
              </a:lnSpc>
            </a:pPr>
            <a:r>
              <a:rPr dirty="0" sz="1200" spc="-5" b="1">
                <a:latin typeface="Arial"/>
                <a:cs typeface="Arial"/>
              </a:rPr>
              <a:t>cantidad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9.900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euros.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82344" y="8425941"/>
            <a:ext cx="5765165" cy="17716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5"/>
              </a:lnSpc>
            </a:pPr>
            <a:r>
              <a:rPr dirty="0" sz="1100" spc="-10" b="1">
                <a:latin typeface="Arial"/>
                <a:cs typeface="Arial"/>
              </a:rPr>
              <a:t>2-</a:t>
            </a:r>
            <a:r>
              <a:rPr dirty="0" sz="1100" spc="-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DEBO</a:t>
            </a:r>
            <a:r>
              <a:rPr dirty="0" sz="1200" spc="4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CONDENAR</a:t>
            </a:r>
            <a:r>
              <a:rPr dirty="0" sz="1200" spc="42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y</a:t>
            </a:r>
            <a:r>
              <a:rPr dirty="0" sz="1200" spc="39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CONDENO</a:t>
            </a:r>
            <a:r>
              <a:rPr dirty="0" sz="1200" spc="40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spc="40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la</a:t>
            </a:r>
            <a:r>
              <a:rPr dirty="0" sz="1200" spc="409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demandada</a:t>
            </a:r>
            <a:r>
              <a:rPr dirty="0" sz="1200" spc="39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al</a:t>
            </a:r>
            <a:r>
              <a:rPr dirty="0" sz="1200" spc="40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pago</a:t>
            </a:r>
            <a:r>
              <a:rPr dirty="0" sz="1200" spc="38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</a:t>
            </a:r>
            <a:r>
              <a:rPr dirty="0" sz="1200" spc="409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las</a:t>
            </a:r>
            <a:r>
              <a:rPr dirty="0" sz="1200" spc="39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costas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82344" y="8602726"/>
            <a:ext cx="3383915" cy="1752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45"/>
              </a:lnSpc>
            </a:pPr>
            <a:r>
              <a:rPr dirty="0" sz="1200" spc="-5" b="1">
                <a:latin typeface="Arial"/>
                <a:cs typeface="Arial"/>
              </a:rPr>
              <a:t>procesales dimanantes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este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procedimiento.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9644" y="8928353"/>
            <a:ext cx="5785485" cy="9099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900"/>
              </a:lnSpc>
              <a:spcBef>
                <a:spcPts val="160"/>
              </a:spcBef>
            </a:pPr>
            <a:r>
              <a:rPr dirty="0" sz="1200" spc="-5">
                <a:latin typeface="Arial MT"/>
                <a:cs typeface="Arial MT"/>
              </a:rPr>
              <a:t>Notifíquese la presente resolución a las partes con advertencia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que </a:t>
            </a:r>
            <a:r>
              <a:rPr dirty="0" sz="1200">
                <a:latin typeface="Arial MT"/>
                <a:cs typeface="Arial MT"/>
              </a:rPr>
              <a:t>frente </a:t>
            </a:r>
            <a:r>
              <a:rPr dirty="0" sz="1200" spc="-5">
                <a:latin typeface="Arial MT"/>
                <a:cs typeface="Arial MT"/>
              </a:rPr>
              <a:t>a la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misma cabe recurso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apelación ante la Audiencia Provincial de Barcelona, que se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interpondrá por medio de escrito presentado en este Juzgado en el plazo de veinte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días hábiles contados desde el día siguiente a la notificación </a:t>
            </a:r>
            <a:r>
              <a:rPr dirty="0" sz="1200" spc="-10">
                <a:latin typeface="Arial MT"/>
                <a:cs typeface="Arial MT"/>
              </a:rPr>
              <a:t>de </a:t>
            </a:r>
            <a:r>
              <a:rPr dirty="0" sz="1200">
                <a:latin typeface="Arial MT"/>
                <a:cs typeface="Arial MT"/>
              </a:rPr>
              <a:t>esta </a:t>
            </a:r>
            <a:r>
              <a:rPr dirty="0" sz="1200" spc="-5">
                <a:latin typeface="Arial MT"/>
                <a:cs typeface="Arial MT"/>
              </a:rPr>
              <a:t>resolución.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Aportando</a:t>
            </a:r>
            <a:r>
              <a:rPr dirty="0" sz="1200" spc="3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documento</a:t>
            </a:r>
            <a:r>
              <a:rPr dirty="0" sz="1200" spc="3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acreditativo</a:t>
            </a:r>
            <a:r>
              <a:rPr dirty="0" sz="1200" spc="3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2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correspondiente</a:t>
            </a:r>
            <a:r>
              <a:rPr dirty="0" sz="1200" spc="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depósito</a:t>
            </a:r>
            <a:r>
              <a:rPr dirty="0" sz="1200" spc="29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3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30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cuenta</a:t>
            </a:r>
            <a:r>
              <a:rPr dirty="0" sz="1200" spc="310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de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1042161"/>
            <a:ext cx="5771515" cy="14351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Arial MT"/>
                <a:cs typeface="Arial MT"/>
              </a:rPr>
              <a:t>consignaciones</a:t>
            </a:r>
            <a:r>
              <a:rPr dirty="0" sz="1200" spc="114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depósitos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este</a:t>
            </a:r>
            <a:r>
              <a:rPr dirty="0" sz="1200" spc="1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Juzgado,</a:t>
            </a:r>
            <a:r>
              <a:rPr dirty="0" sz="1200" spc="114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</a:t>
            </a:r>
            <a:r>
              <a:rPr dirty="0" sz="1200" spc="1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cuyos</a:t>
            </a:r>
            <a:r>
              <a:rPr dirty="0" sz="1200" spc="114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requisitos</a:t>
            </a:r>
            <a:r>
              <a:rPr dirty="0" sz="1200" spc="9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 spc="16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será</a:t>
            </a:r>
            <a:r>
              <a:rPr dirty="0" sz="1200" spc="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admitido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15ª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LOPJ,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introducido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 1/09).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Arial MT"/>
                <a:cs typeface="Arial MT"/>
              </a:rPr>
              <a:t>Llévese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original al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libro de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sentencias.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 MT"/>
              <a:cs typeface="Arial MT"/>
            </a:endParaRPr>
          </a:p>
          <a:p>
            <a:pPr marL="12700" marR="8255">
              <a:lnSpc>
                <a:spcPts val="1380"/>
              </a:lnSpc>
            </a:pP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2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esta</a:t>
            </a:r>
            <a:r>
              <a:rPr dirty="0" sz="1200" spc="26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mi</a:t>
            </a:r>
            <a:r>
              <a:rPr dirty="0" sz="1200" spc="2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sentencia,</a:t>
            </a:r>
            <a:r>
              <a:rPr dirty="0" sz="1200" spc="2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2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2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2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26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expedirá</a:t>
            </a:r>
            <a:r>
              <a:rPr dirty="0" sz="1200" spc="28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testimonio</a:t>
            </a:r>
            <a:r>
              <a:rPr dirty="0" sz="1200" spc="28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 spc="2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incorporarlo</a:t>
            </a:r>
            <a:r>
              <a:rPr dirty="0" sz="1200" spc="2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27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actuaciones,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pronuncio,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mando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firmo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644" y="5213984"/>
            <a:ext cx="575056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 spc="-5" b="1">
                <a:latin typeface="Arial"/>
                <a:cs typeface="Arial"/>
              </a:rPr>
              <a:t>PUBLICACIÓN</a:t>
            </a:r>
            <a:r>
              <a:rPr dirty="0" sz="1200" spc="-5">
                <a:latin typeface="Arial MT"/>
                <a:cs typeface="Arial MT"/>
              </a:rPr>
              <a:t>: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anterior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sentencia </a:t>
            </a:r>
            <a:r>
              <a:rPr dirty="0" sz="1200">
                <a:latin typeface="Arial MT"/>
                <a:cs typeface="Arial MT"/>
              </a:rPr>
              <a:t>fue </a:t>
            </a:r>
            <a:r>
              <a:rPr dirty="0" sz="1200" spc="-5">
                <a:latin typeface="Arial MT"/>
                <a:cs typeface="Arial MT"/>
              </a:rPr>
              <a:t>leída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5">
                <a:latin typeface="Arial MT"/>
                <a:cs typeface="Arial MT"/>
              </a:rPr>
              <a:t> publicada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día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su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fecha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por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Sra.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Magistrada-Jueza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firmante </a:t>
            </a:r>
            <a:r>
              <a:rPr dirty="0" sz="1200" spc="-5">
                <a:latin typeface="Arial MT"/>
                <a:cs typeface="Arial MT"/>
              </a:rPr>
              <a:t>constituida</a:t>
            </a:r>
            <a:r>
              <a:rPr dirty="0" sz="1200">
                <a:latin typeface="Arial MT"/>
                <a:cs typeface="Arial MT"/>
              </a:rPr>
              <a:t> en</a:t>
            </a:r>
            <a:r>
              <a:rPr dirty="0" sz="1200" spc="-5">
                <a:latin typeface="Arial MT"/>
                <a:cs typeface="Arial MT"/>
              </a:rPr>
              <a:t> audiencia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pública 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sala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vistas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sección; </a:t>
            </a:r>
            <a:r>
              <a:rPr dirty="0" sz="1200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 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yo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Letrada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Administración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Justicia </a:t>
            </a:r>
            <a:r>
              <a:rPr dirty="0" sz="1200">
                <a:latin typeface="Arial MT"/>
                <a:cs typeface="Arial MT"/>
              </a:rPr>
              <a:t> certifico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doy</a:t>
            </a:r>
            <a:r>
              <a:rPr dirty="0" sz="1200" spc="-3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fe.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 BERENGUER</dc:creator>
  <cp:keywords>FechaLexnet: 05/09/2017;IDLexnet: 201710164805932;NIG: ;Remitente: [0821142004] JUTJAT DE PRIMERA INSTÀNCIA N. 4 de Sant Feliu de Llobregat, Barcelona</cp:keywords>
  <dcterms:created xsi:type="dcterms:W3CDTF">2023-07-11T11:07:45Z</dcterms:created>
  <dcterms:modified xsi:type="dcterms:W3CDTF">2023-07-11T11:07:45Z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2023-07-11T00:00:00Z</vt:filetime>
  </property>
</Properties>
</file>